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2.xml" ContentType="application/vnd.openxmlformats-officedocument.drawingml.chart+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3"/>
  </p:notesMasterIdLst>
  <p:sldIdLst>
    <p:sldId id="326" r:id="rId2"/>
    <p:sldId id="277" r:id="rId3"/>
    <p:sldId id="306" r:id="rId4"/>
    <p:sldId id="312" r:id="rId5"/>
    <p:sldId id="319" r:id="rId6"/>
    <p:sldId id="343" r:id="rId7"/>
    <p:sldId id="320" r:id="rId8"/>
    <p:sldId id="310" r:id="rId9"/>
    <p:sldId id="311" r:id="rId10"/>
    <p:sldId id="307" r:id="rId11"/>
    <p:sldId id="336" r:id="rId12"/>
    <p:sldId id="344" r:id="rId13"/>
    <p:sldId id="337" r:id="rId14"/>
    <p:sldId id="333" r:id="rId15"/>
    <p:sldId id="334" r:id="rId16"/>
    <p:sldId id="335" r:id="rId17"/>
    <p:sldId id="332" r:id="rId18"/>
    <p:sldId id="318" r:id="rId19"/>
    <p:sldId id="338" r:id="rId20"/>
    <p:sldId id="339" r:id="rId21"/>
    <p:sldId id="340" r:id="rId22"/>
    <p:sldId id="341" r:id="rId23"/>
    <p:sldId id="342" r:id="rId24"/>
    <p:sldId id="314" r:id="rId25"/>
    <p:sldId id="330" r:id="rId26"/>
    <p:sldId id="308" r:id="rId27"/>
    <p:sldId id="316" r:id="rId28"/>
    <p:sldId id="327" r:id="rId29"/>
    <p:sldId id="328" r:id="rId30"/>
    <p:sldId id="313" r:id="rId31"/>
    <p:sldId id="322"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B6BBEF7-9717-4733-A929-535518E6EBF6}">
          <p14:sldIdLst>
            <p14:sldId id="326"/>
            <p14:sldId id="277"/>
          </p14:sldIdLst>
        </p14:section>
        <p14:section name="Author Your Presentation" id="{16378913-E5ED-4281-BAF5-F1F938CB0BED}">
          <p14:sldIdLst>
            <p14:sldId id="306"/>
            <p14:sldId id="312"/>
            <p14:sldId id="319"/>
            <p14:sldId id="343"/>
            <p14:sldId id="320"/>
            <p14:sldId id="310"/>
            <p14:sldId id="311"/>
            <p14:sldId id="307"/>
            <p14:sldId id="336"/>
            <p14:sldId id="344"/>
            <p14:sldId id="337"/>
            <p14:sldId id="333"/>
            <p14:sldId id="334"/>
            <p14:sldId id="335"/>
            <p14:sldId id="332"/>
            <p14:sldId id="318"/>
            <p14:sldId id="338"/>
            <p14:sldId id="339"/>
            <p14:sldId id="340"/>
            <p14:sldId id="341"/>
            <p14:sldId id="342"/>
            <p14:sldId id="314"/>
            <p14:sldId id="330"/>
            <p14:sldId id="308"/>
            <p14:sldId id="316"/>
            <p14:sldId id="327"/>
            <p14:sldId id="328"/>
            <p14:sldId id="313"/>
            <p14:sldId id="322"/>
          </p14:sldIdLst>
        </p14:section>
        <p14:section name="Enrich Your Presentation" id="{E2D565D1-BA5E-44E6-A40E-50A644912248}">
          <p14:sldIdLst/>
        </p14:section>
        <p14:section name="Share Your Presentation" id="{71D59651-8EFA-4415-9623-98B4C4A8699C}">
          <p14:sldIdLst/>
        </p14:section>
        <p14:section name="What's Your Message?" id="{3DAC647D-1BDE-4B25-A7F1-4DBC272CFF2F}">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D635"/>
    <a:srgbClr val="FFFF00"/>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165" autoAdjust="0"/>
    <p:restoredTop sz="80568" autoAdjust="0"/>
  </p:normalViewPr>
  <p:slideViewPr>
    <p:cSldViewPr>
      <p:cViewPr varScale="1">
        <p:scale>
          <a:sx n="64" d="100"/>
          <a:sy n="64" d="100"/>
        </p:scale>
        <p:origin x="1426" y="5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manualLayout>
          <c:layoutTarget val="inner"/>
          <c:xMode val="edge"/>
          <c:yMode val="edge"/>
          <c:x val="7.8136107986501696E-2"/>
          <c:y val="6.9298245614035095E-2"/>
          <c:w val="0.69359261342332201"/>
          <c:h val="0.777090758392043"/>
        </c:manualLayout>
      </c:layout>
      <c:bar3DChart>
        <c:barDir val="col"/>
        <c:grouping val="clustered"/>
        <c:varyColors val="0"/>
        <c:ser>
          <c:idx val="0"/>
          <c:order val="0"/>
          <c:tx>
            <c:strRef>
              <c:f>Sheet1!$B$1</c:f>
              <c:strCache>
                <c:ptCount val="1"/>
                <c:pt idx="0">
                  <c:v>Product A</c:v>
                </c:pt>
              </c:strCache>
            </c:strRef>
          </c:tx>
          <c:invertIfNegative val="0"/>
          <c:cat>
            <c:numRef>
              <c:f>Sheet1!$A$2:$A$5</c:f>
              <c:numCache>
                <c:formatCode>General</c:formatCode>
                <c:ptCount val="4"/>
                <c:pt idx="0">
                  <c:v>2013</c:v>
                </c:pt>
                <c:pt idx="1">
                  <c:v>2014</c:v>
                </c:pt>
                <c:pt idx="2">
                  <c:v>2015</c:v>
                </c:pt>
                <c:pt idx="3">
                  <c:v>2016</c:v>
                </c:pt>
              </c:numCache>
            </c:num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4218-4583-9145-993D59F3BDE8}"/>
            </c:ext>
          </c:extLst>
        </c:ser>
        <c:ser>
          <c:idx val="1"/>
          <c:order val="1"/>
          <c:tx>
            <c:strRef>
              <c:f>Sheet1!$C$1</c:f>
              <c:strCache>
                <c:ptCount val="1"/>
                <c:pt idx="0">
                  <c:v>Product B</c:v>
                </c:pt>
              </c:strCache>
            </c:strRef>
          </c:tx>
          <c:invertIfNegative val="0"/>
          <c:cat>
            <c:numRef>
              <c:f>Sheet1!$A$2:$A$5</c:f>
              <c:numCache>
                <c:formatCode>General</c:formatCode>
                <c:ptCount val="4"/>
                <c:pt idx="0">
                  <c:v>2013</c:v>
                </c:pt>
                <c:pt idx="1">
                  <c:v>2014</c:v>
                </c:pt>
                <c:pt idx="2">
                  <c:v>2015</c:v>
                </c:pt>
                <c:pt idx="3">
                  <c:v>2016</c:v>
                </c:pt>
              </c:numCache>
            </c:num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4218-4583-9145-993D59F3BDE8}"/>
            </c:ext>
          </c:extLst>
        </c:ser>
        <c:ser>
          <c:idx val="2"/>
          <c:order val="2"/>
          <c:tx>
            <c:strRef>
              <c:f>Sheet1!$D$1</c:f>
              <c:strCache>
                <c:ptCount val="1"/>
                <c:pt idx="0">
                  <c:v>Product C</c:v>
                </c:pt>
              </c:strCache>
            </c:strRef>
          </c:tx>
          <c:invertIfNegative val="0"/>
          <c:cat>
            <c:numRef>
              <c:f>Sheet1!$A$2:$A$5</c:f>
              <c:numCache>
                <c:formatCode>General</c:formatCode>
                <c:ptCount val="4"/>
                <c:pt idx="0">
                  <c:v>2013</c:v>
                </c:pt>
                <c:pt idx="1">
                  <c:v>2014</c:v>
                </c:pt>
                <c:pt idx="2">
                  <c:v>2015</c:v>
                </c:pt>
                <c:pt idx="3">
                  <c:v>2016</c:v>
                </c:pt>
              </c:numCache>
            </c:num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4218-4583-9145-993D59F3BDE8}"/>
            </c:ext>
          </c:extLst>
        </c:ser>
        <c:dLbls>
          <c:showLegendKey val="0"/>
          <c:showVal val="0"/>
          <c:showCatName val="0"/>
          <c:showSerName val="0"/>
          <c:showPercent val="0"/>
          <c:showBubbleSize val="0"/>
        </c:dLbls>
        <c:gapWidth val="150"/>
        <c:shape val="box"/>
        <c:axId val="1483195448"/>
        <c:axId val="1484479016"/>
        <c:axId val="0"/>
      </c:bar3DChart>
      <c:catAx>
        <c:axId val="1483195448"/>
        <c:scaling>
          <c:orientation val="minMax"/>
        </c:scaling>
        <c:delete val="0"/>
        <c:axPos val="b"/>
        <c:numFmt formatCode="General" sourceLinked="1"/>
        <c:majorTickMark val="out"/>
        <c:minorTickMark val="none"/>
        <c:tickLblPos val="nextTo"/>
        <c:crossAx val="1484479016"/>
        <c:crosses val="autoZero"/>
        <c:auto val="1"/>
        <c:lblAlgn val="ctr"/>
        <c:lblOffset val="100"/>
        <c:noMultiLvlLbl val="0"/>
      </c:catAx>
      <c:valAx>
        <c:axId val="1484479016"/>
        <c:scaling>
          <c:orientation val="minMax"/>
        </c:scaling>
        <c:delete val="0"/>
        <c:axPos val="l"/>
        <c:majorGridlines/>
        <c:numFmt formatCode="General" sourceLinked="1"/>
        <c:majorTickMark val="out"/>
        <c:minorTickMark val="none"/>
        <c:tickLblPos val="nextTo"/>
        <c:crossAx val="1483195448"/>
        <c:crosses val="autoZero"/>
        <c:crossBetween val="between"/>
      </c:valAx>
    </c:plotArea>
    <c:legend>
      <c:legendPos val="r"/>
      <c:layout>
        <c:manualLayout>
          <c:xMode val="edge"/>
          <c:yMode val="edge"/>
          <c:x val="0.74315729283839504"/>
          <c:y val="9.9922942324517094E-2"/>
          <c:w val="0.237795088113986"/>
          <c:h val="0.381350696547547"/>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overlay val="0"/>
    </c:title>
    <c:autoTitleDeleted val="0"/>
    <c:plotArea>
      <c:layout/>
      <c:lineChart>
        <c:grouping val="standard"/>
        <c:varyColors val="0"/>
        <c:ser>
          <c:idx val="0"/>
          <c:order val="0"/>
          <c:tx>
            <c:strRef>
              <c:f>Sheet1!$A$2</c:f>
              <c:strCache>
                <c:ptCount val="1"/>
                <c:pt idx="0">
                  <c:v>Revenue(million)</c:v>
                </c:pt>
              </c:strCache>
            </c:strRef>
          </c:tx>
          <c:marker>
            <c:symbol val="none"/>
          </c:marker>
          <c:cat>
            <c:numRef>
              <c:f>Sheet1!$B$1:$E$1</c:f>
              <c:numCache>
                <c:formatCode>General</c:formatCode>
                <c:ptCount val="4"/>
                <c:pt idx="0">
                  <c:v>2013</c:v>
                </c:pt>
                <c:pt idx="1">
                  <c:v>2014</c:v>
                </c:pt>
                <c:pt idx="2">
                  <c:v>2015</c:v>
                </c:pt>
                <c:pt idx="3">
                  <c:v>2016</c:v>
                </c:pt>
              </c:numCache>
            </c:numRef>
          </c:cat>
          <c:val>
            <c:numRef>
              <c:f>Sheet1!$B$2:$E$2</c:f>
              <c:numCache>
                <c:formatCode>General</c:formatCode>
                <c:ptCount val="4"/>
                <c:pt idx="0">
                  <c:v>8</c:v>
                </c:pt>
                <c:pt idx="1">
                  <c:v>4</c:v>
                </c:pt>
                <c:pt idx="2">
                  <c:v>2</c:v>
                </c:pt>
                <c:pt idx="3">
                  <c:v>1</c:v>
                </c:pt>
              </c:numCache>
            </c:numRef>
          </c:val>
          <c:smooth val="0"/>
          <c:extLst>
            <c:ext xmlns:c16="http://schemas.microsoft.com/office/drawing/2014/chart" uri="{C3380CC4-5D6E-409C-BE32-E72D297353CC}">
              <c16:uniqueId val="{00000000-C589-4743-A3B9-00368513C00E}"/>
            </c:ext>
          </c:extLst>
        </c:ser>
        <c:dLbls>
          <c:showLegendKey val="0"/>
          <c:showVal val="0"/>
          <c:showCatName val="0"/>
          <c:showSerName val="0"/>
          <c:showPercent val="0"/>
          <c:showBubbleSize val="0"/>
        </c:dLbls>
        <c:smooth val="0"/>
        <c:axId val="2075800360"/>
        <c:axId val="2075553112"/>
      </c:lineChart>
      <c:catAx>
        <c:axId val="2075800360"/>
        <c:scaling>
          <c:orientation val="minMax"/>
        </c:scaling>
        <c:delete val="0"/>
        <c:axPos val="b"/>
        <c:numFmt formatCode="General" sourceLinked="1"/>
        <c:majorTickMark val="out"/>
        <c:minorTickMark val="none"/>
        <c:tickLblPos val="nextTo"/>
        <c:crossAx val="2075553112"/>
        <c:crosses val="autoZero"/>
        <c:auto val="1"/>
        <c:lblAlgn val="ctr"/>
        <c:lblOffset val="100"/>
        <c:noMultiLvlLbl val="0"/>
      </c:catAx>
      <c:valAx>
        <c:axId val="2075553112"/>
        <c:scaling>
          <c:orientation val="minMax"/>
        </c:scaling>
        <c:delete val="0"/>
        <c:axPos val="l"/>
        <c:majorGridlines/>
        <c:numFmt formatCode="General" sourceLinked="1"/>
        <c:majorTickMark val="out"/>
        <c:minorTickMark val="none"/>
        <c:tickLblPos val="nextTo"/>
        <c:crossAx val="2075800360"/>
        <c:crosses val="autoZero"/>
        <c:crossBetween val="between"/>
      </c:valAx>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F216C2-67D0-A048-B1BF-FA7D0A1BD656}" type="doc">
      <dgm:prSet loTypeId="urn:microsoft.com/office/officeart/2005/8/layout/cycle2" loCatId="" qsTypeId="urn:microsoft.com/office/officeart/2005/8/quickstyle/simple4" qsCatId="simple" csTypeId="urn:microsoft.com/office/officeart/2005/8/colors/accent1_2" csCatId="accent1" phldr="1"/>
      <dgm:spPr/>
      <dgm:t>
        <a:bodyPr/>
        <a:lstStyle/>
        <a:p>
          <a:endParaRPr lang="en-US"/>
        </a:p>
      </dgm:t>
    </dgm:pt>
    <dgm:pt modelId="{26BCB9E3-F077-CE4C-A042-20B57F57090F}">
      <dgm:prSet phldrT="[Text]"/>
      <dgm:spPr/>
      <dgm:t>
        <a:bodyPr/>
        <a:lstStyle/>
        <a:p>
          <a:r>
            <a:rPr lang="en-US" dirty="0"/>
            <a:t>Bad Data</a:t>
          </a:r>
        </a:p>
      </dgm:t>
    </dgm:pt>
    <dgm:pt modelId="{A644A009-1D89-7943-964E-336802359F21}" type="parTrans" cxnId="{E8FC70DF-4D0F-1E44-AE8C-CC2B65FC8CA9}">
      <dgm:prSet/>
      <dgm:spPr/>
      <dgm:t>
        <a:bodyPr/>
        <a:lstStyle/>
        <a:p>
          <a:endParaRPr lang="en-US"/>
        </a:p>
      </dgm:t>
    </dgm:pt>
    <dgm:pt modelId="{CD83835C-62E2-AA4E-A85D-A695EF40708E}" type="sibTrans" cxnId="{E8FC70DF-4D0F-1E44-AE8C-CC2B65FC8CA9}">
      <dgm:prSet/>
      <dgm:spPr/>
      <dgm:t>
        <a:bodyPr/>
        <a:lstStyle/>
        <a:p>
          <a:endParaRPr lang="en-US"/>
        </a:p>
      </dgm:t>
    </dgm:pt>
    <dgm:pt modelId="{08837E39-CC46-AD45-B2B8-BA187D6589FF}">
      <dgm:prSet phldrT="[Text]"/>
      <dgm:spPr/>
      <dgm:t>
        <a:bodyPr/>
        <a:lstStyle/>
        <a:p>
          <a:r>
            <a:rPr lang="en-US" dirty="0"/>
            <a:t>Incorrect Analysis</a:t>
          </a:r>
        </a:p>
      </dgm:t>
    </dgm:pt>
    <dgm:pt modelId="{9A2ED886-914A-AF4F-BB80-2D5EEDC5ACD3}" type="parTrans" cxnId="{9B57F5C4-EB43-4A4E-AAD4-8DEF84B7ADBE}">
      <dgm:prSet/>
      <dgm:spPr/>
      <dgm:t>
        <a:bodyPr/>
        <a:lstStyle/>
        <a:p>
          <a:endParaRPr lang="en-US"/>
        </a:p>
      </dgm:t>
    </dgm:pt>
    <dgm:pt modelId="{A9E203D1-5084-B443-AC80-715CC5EC278D}" type="sibTrans" cxnId="{9B57F5C4-EB43-4A4E-AAD4-8DEF84B7ADBE}">
      <dgm:prSet/>
      <dgm:spPr/>
      <dgm:t>
        <a:bodyPr/>
        <a:lstStyle/>
        <a:p>
          <a:endParaRPr lang="en-US"/>
        </a:p>
      </dgm:t>
    </dgm:pt>
    <dgm:pt modelId="{93D3CECC-461C-3747-AD91-7328872E5E15}">
      <dgm:prSet phldrT="[Text]"/>
      <dgm:spPr/>
      <dgm:t>
        <a:bodyPr/>
        <a:lstStyle/>
        <a:p>
          <a:r>
            <a:rPr lang="en-US" dirty="0"/>
            <a:t>Invalid </a:t>
          </a:r>
        </a:p>
        <a:p>
          <a:r>
            <a:rPr lang="en-US" dirty="0"/>
            <a:t>Insights</a:t>
          </a:r>
        </a:p>
      </dgm:t>
    </dgm:pt>
    <dgm:pt modelId="{713097D3-973C-A14A-9AC7-E793E9CF3F53}" type="parTrans" cxnId="{7288AE36-0ED5-EC46-A1F6-8A3CF1316F79}">
      <dgm:prSet/>
      <dgm:spPr/>
      <dgm:t>
        <a:bodyPr/>
        <a:lstStyle/>
        <a:p>
          <a:endParaRPr lang="en-US"/>
        </a:p>
      </dgm:t>
    </dgm:pt>
    <dgm:pt modelId="{CEEEF066-D4C7-824A-9CDA-7154BB7BAC33}" type="sibTrans" cxnId="{7288AE36-0ED5-EC46-A1F6-8A3CF1316F79}">
      <dgm:prSet/>
      <dgm:spPr/>
      <dgm:t>
        <a:bodyPr/>
        <a:lstStyle/>
        <a:p>
          <a:endParaRPr lang="en-US"/>
        </a:p>
      </dgm:t>
    </dgm:pt>
    <dgm:pt modelId="{1FA093A9-6083-1345-9321-F6788C6B142B}">
      <dgm:prSet phldrT="[Text]"/>
      <dgm:spPr/>
      <dgm:t>
        <a:bodyPr/>
        <a:lstStyle/>
        <a:p>
          <a:r>
            <a:rPr lang="en-US" dirty="0"/>
            <a:t>Wrong Decisions</a:t>
          </a:r>
        </a:p>
      </dgm:t>
    </dgm:pt>
    <dgm:pt modelId="{90D83E43-AD9A-744C-B3D9-84F15F877C83}" type="parTrans" cxnId="{691D23D5-F2CF-724D-AF0B-5416B8C51599}">
      <dgm:prSet/>
      <dgm:spPr/>
      <dgm:t>
        <a:bodyPr/>
        <a:lstStyle/>
        <a:p>
          <a:endParaRPr lang="en-US"/>
        </a:p>
      </dgm:t>
    </dgm:pt>
    <dgm:pt modelId="{FA12DB47-441B-5441-851B-04A511F25737}" type="sibTrans" cxnId="{691D23D5-F2CF-724D-AF0B-5416B8C51599}">
      <dgm:prSet/>
      <dgm:spPr/>
      <dgm:t>
        <a:bodyPr/>
        <a:lstStyle/>
        <a:p>
          <a:endParaRPr lang="en-US"/>
        </a:p>
      </dgm:t>
    </dgm:pt>
    <dgm:pt modelId="{739EBA55-4AE2-C540-A8AD-F4B7C91B792C}">
      <dgm:prSet phldrT="[Text]"/>
      <dgm:spPr/>
      <dgm:t>
        <a:bodyPr/>
        <a:lstStyle/>
        <a:p>
          <a:r>
            <a:rPr lang="en-US" dirty="0"/>
            <a:t>Poor Outcomes</a:t>
          </a:r>
        </a:p>
      </dgm:t>
    </dgm:pt>
    <dgm:pt modelId="{E65EB936-27BF-8E44-953D-C43637F83ED8}" type="parTrans" cxnId="{8262DBD4-8141-3645-BE57-13FAC8C5D7E7}">
      <dgm:prSet/>
      <dgm:spPr/>
      <dgm:t>
        <a:bodyPr/>
        <a:lstStyle/>
        <a:p>
          <a:endParaRPr lang="en-US"/>
        </a:p>
      </dgm:t>
    </dgm:pt>
    <dgm:pt modelId="{58AC0E5E-EC13-634C-A014-13F7FEDCBD6F}" type="sibTrans" cxnId="{8262DBD4-8141-3645-BE57-13FAC8C5D7E7}">
      <dgm:prSet/>
      <dgm:spPr/>
      <dgm:t>
        <a:bodyPr/>
        <a:lstStyle/>
        <a:p>
          <a:endParaRPr lang="en-US"/>
        </a:p>
      </dgm:t>
    </dgm:pt>
    <dgm:pt modelId="{9D985EA5-D5EC-EE43-AB9A-3546B2E09C50}" type="pres">
      <dgm:prSet presAssocID="{8DF216C2-67D0-A048-B1BF-FA7D0A1BD656}" presName="cycle" presStyleCnt="0">
        <dgm:presLayoutVars>
          <dgm:dir/>
          <dgm:resizeHandles val="exact"/>
        </dgm:presLayoutVars>
      </dgm:prSet>
      <dgm:spPr/>
    </dgm:pt>
    <dgm:pt modelId="{F6633FAC-330F-D34B-8B6C-0D81D145A43B}" type="pres">
      <dgm:prSet presAssocID="{26BCB9E3-F077-CE4C-A042-20B57F57090F}" presName="node" presStyleLbl="node1" presStyleIdx="0" presStyleCnt="5">
        <dgm:presLayoutVars>
          <dgm:bulletEnabled val="1"/>
        </dgm:presLayoutVars>
      </dgm:prSet>
      <dgm:spPr/>
    </dgm:pt>
    <dgm:pt modelId="{66BD1844-7C9C-B247-B036-089EDF773082}" type="pres">
      <dgm:prSet presAssocID="{CD83835C-62E2-AA4E-A85D-A695EF40708E}" presName="sibTrans" presStyleLbl="sibTrans2D1" presStyleIdx="0" presStyleCnt="5"/>
      <dgm:spPr/>
    </dgm:pt>
    <dgm:pt modelId="{D4CBD6A2-DD62-184C-9B6A-227762646185}" type="pres">
      <dgm:prSet presAssocID="{CD83835C-62E2-AA4E-A85D-A695EF40708E}" presName="connectorText" presStyleLbl="sibTrans2D1" presStyleIdx="0" presStyleCnt="5"/>
      <dgm:spPr/>
    </dgm:pt>
    <dgm:pt modelId="{54E9F2E1-E14B-F74F-9F9A-78FAD11E4F89}" type="pres">
      <dgm:prSet presAssocID="{08837E39-CC46-AD45-B2B8-BA187D6589FF}" presName="node" presStyleLbl="node1" presStyleIdx="1" presStyleCnt="5">
        <dgm:presLayoutVars>
          <dgm:bulletEnabled val="1"/>
        </dgm:presLayoutVars>
      </dgm:prSet>
      <dgm:spPr/>
    </dgm:pt>
    <dgm:pt modelId="{8B8811D3-994B-2D40-88D8-8AEDF5CDF09D}" type="pres">
      <dgm:prSet presAssocID="{A9E203D1-5084-B443-AC80-715CC5EC278D}" presName="sibTrans" presStyleLbl="sibTrans2D1" presStyleIdx="1" presStyleCnt="5"/>
      <dgm:spPr/>
    </dgm:pt>
    <dgm:pt modelId="{9609ABDC-DACD-324F-858C-16B6CAD21BF3}" type="pres">
      <dgm:prSet presAssocID="{A9E203D1-5084-B443-AC80-715CC5EC278D}" presName="connectorText" presStyleLbl="sibTrans2D1" presStyleIdx="1" presStyleCnt="5"/>
      <dgm:spPr/>
    </dgm:pt>
    <dgm:pt modelId="{9C706273-05A2-FF4C-9CBE-1465BCB3459B}" type="pres">
      <dgm:prSet presAssocID="{93D3CECC-461C-3747-AD91-7328872E5E15}" presName="node" presStyleLbl="node1" presStyleIdx="2" presStyleCnt="5">
        <dgm:presLayoutVars>
          <dgm:bulletEnabled val="1"/>
        </dgm:presLayoutVars>
      </dgm:prSet>
      <dgm:spPr/>
    </dgm:pt>
    <dgm:pt modelId="{DFA96D8A-90C3-A64C-84BE-5839419FC827}" type="pres">
      <dgm:prSet presAssocID="{CEEEF066-D4C7-824A-9CDA-7154BB7BAC33}" presName="sibTrans" presStyleLbl="sibTrans2D1" presStyleIdx="2" presStyleCnt="5"/>
      <dgm:spPr/>
    </dgm:pt>
    <dgm:pt modelId="{F10B26BB-3A34-B54E-8651-4205EED9073D}" type="pres">
      <dgm:prSet presAssocID="{CEEEF066-D4C7-824A-9CDA-7154BB7BAC33}" presName="connectorText" presStyleLbl="sibTrans2D1" presStyleIdx="2" presStyleCnt="5"/>
      <dgm:spPr/>
    </dgm:pt>
    <dgm:pt modelId="{B77EBBC0-B06B-9E43-AFB7-C1B5E6C8F07F}" type="pres">
      <dgm:prSet presAssocID="{1FA093A9-6083-1345-9321-F6788C6B142B}" presName="node" presStyleLbl="node1" presStyleIdx="3" presStyleCnt="5">
        <dgm:presLayoutVars>
          <dgm:bulletEnabled val="1"/>
        </dgm:presLayoutVars>
      </dgm:prSet>
      <dgm:spPr/>
    </dgm:pt>
    <dgm:pt modelId="{30371A23-9361-FB49-9F6E-94A936CD51AC}" type="pres">
      <dgm:prSet presAssocID="{FA12DB47-441B-5441-851B-04A511F25737}" presName="sibTrans" presStyleLbl="sibTrans2D1" presStyleIdx="3" presStyleCnt="5"/>
      <dgm:spPr/>
    </dgm:pt>
    <dgm:pt modelId="{F715B7CC-022E-C24B-995B-02D628246F13}" type="pres">
      <dgm:prSet presAssocID="{FA12DB47-441B-5441-851B-04A511F25737}" presName="connectorText" presStyleLbl="sibTrans2D1" presStyleIdx="3" presStyleCnt="5"/>
      <dgm:spPr/>
    </dgm:pt>
    <dgm:pt modelId="{421A17A7-AEEA-9B42-990C-A1BD64395E34}" type="pres">
      <dgm:prSet presAssocID="{739EBA55-4AE2-C540-A8AD-F4B7C91B792C}" presName="node" presStyleLbl="node1" presStyleIdx="4" presStyleCnt="5">
        <dgm:presLayoutVars>
          <dgm:bulletEnabled val="1"/>
        </dgm:presLayoutVars>
      </dgm:prSet>
      <dgm:spPr/>
    </dgm:pt>
    <dgm:pt modelId="{1848C9A9-15BC-FD43-9415-3AE4248D2809}" type="pres">
      <dgm:prSet presAssocID="{58AC0E5E-EC13-634C-A014-13F7FEDCBD6F}" presName="sibTrans" presStyleLbl="sibTrans2D1" presStyleIdx="4" presStyleCnt="5"/>
      <dgm:spPr/>
    </dgm:pt>
    <dgm:pt modelId="{E0B28624-7E70-2445-8D5D-E18EC22862B4}" type="pres">
      <dgm:prSet presAssocID="{58AC0E5E-EC13-634C-A014-13F7FEDCBD6F}" presName="connectorText" presStyleLbl="sibTrans2D1" presStyleIdx="4" presStyleCnt="5"/>
      <dgm:spPr/>
    </dgm:pt>
  </dgm:ptLst>
  <dgm:cxnLst>
    <dgm:cxn modelId="{303BBB05-5AF4-D540-A05B-3590E021A824}" type="presOf" srcId="{CD83835C-62E2-AA4E-A85D-A695EF40708E}" destId="{66BD1844-7C9C-B247-B036-089EDF773082}" srcOrd="0" destOrd="0" presId="urn:microsoft.com/office/officeart/2005/8/layout/cycle2"/>
    <dgm:cxn modelId="{CEADA430-E34A-0841-B930-25F712E12232}" type="presOf" srcId="{CEEEF066-D4C7-824A-9CDA-7154BB7BAC33}" destId="{DFA96D8A-90C3-A64C-84BE-5839419FC827}" srcOrd="0" destOrd="0" presId="urn:microsoft.com/office/officeart/2005/8/layout/cycle2"/>
    <dgm:cxn modelId="{7288AE36-0ED5-EC46-A1F6-8A3CF1316F79}" srcId="{8DF216C2-67D0-A048-B1BF-FA7D0A1BD656}" destId="{93D3CECC-461C-3747-AD91-7328872E5E15}" srcOrd="2" destOrd="0" parTransId="{713097D3-973C-A14A-9AC7-E793E9CF3F53}" sibTransId="{CEEEF066-D4C7-824A-9CDA-7154BB7BAC33}"/>
    <dgm:cxn modelId="{02570639-E6B4-1E4F-8F59-229E6318CF72}" type="presOf" srcId="{58AC0E5E-EC13-634C-A014-13F7FEDCBD6F}" destId="{1848C9A9-15BC-FD43-9415-3AE4248D2809}" srcOrd="0" destOrd="0" presId="urn:microsoft.com/office/officeart/2005/8/layout/cycle2"/>
    <dgm:cxn modelId="{CB8C2D69-7CF1-7A4F-938A-A3793D68604C}" type="presOf" srcId="{CD83835C-62E2-AA4E-A85D-A695EF40708E}" destId="{D4CBD6A2-DD62-184C-9B6A-227762646185}" srcOrd="1" destOrd="0" presId="urn:microsoft.com/office/officeart/2005/8/layout/cycle2"/>
    <dgm:cxn modelId="{CA87CF4D-AE52-EC44-9668-40D080EBB41A}" type="presOf" srcId="{FA12DB47-441B-5441-851B-04A511F25737}" destId="{30371A23-9361-FB49-9F6E-94A936CD51AC}" srcOrd="0" destOrd="0" presId="urn:microsoft.com/office/officeart/2005/8/layout/cycle2"/>
    <dgm:cxn modelId="{DC930E51-06CF-0646-8310-AEB6C0230CEC}" type="presOf" srcId="{26BCB9E3-F077-CE4C-A042-20B57F57090F}" destId="{F6633FAC-330F-D34B-8B6C-0D81D145A43B}" srcOrd="0" destOrd="0" presId="urn:microsoft.com/office/officeart/2005/8/layout/cycle2"/>
    <dgm:cxn modelId="{BA687A71-5761-EC47-88B4-66EB4AA9C201}" type="presOf" srcId="{FA12DB47-441B-5441-851B-04A511F25737}" destId="{F715B7CC-022E-C24B-995B-02D628246F13}" srcOrd="1" destOrd="0" presId="urn:microsoft.com/office/officeart/2005/8/layout/cycle2"/>
    <dgm:cxn modelId="{65161F80-9C20-8D45-A191-A4640F32D72B}" type="presOf" srcId="{CEEEF066-D4C7-824A-9CDA-7154BB7BAC33}" destId="{F10B26BB-3A34-B54E-8651-4205EED9073D}" srcOrd="1" destOrd="0" presId="urn:microsoft.com/office/officeart/2005/8/layout/cycle2"/>
    <dgm:cxn modelId="{6B7AC98B-55EB-8E49-877D-DB3BBF633BA3}" type="presOf" srcId="{93D3CECC-461C-3747-AD91-7328872E5E15}" destId="{9C706273-05A2-FF4C-9CBE-1465BCB3459B}" srcOrd="0" destOrd="0" presId="urn:microsoft.com/office/officeart/2005/8/layout/cycle2"/>
    <dgm:cxn modelId="{D77F35A7-F377-9D45-AACA-ABD73EF5AD9B}" type="presOf" srcId="{1FA093A9-6083-1345-9321-F6788C6B142B}" destId="{B77EBBC0-B06B-9E43-AFB7-C1B5E6C8F07F}" srcOrd="0" destOrd="0" presId="urn:microsoft.com/office/officeart/2005/8/layout/cycle2"/>
    <dgm:cxn modelId="{A437FEB3-9A2E-204F-9902-C8CCCD626B97}" type="presOf" srcId="{A9E203D1-5084-B443-AC80-715CC5EC278D}" destId="{8B8811D3-994B-2D40-88D8-8AEDF5CDF09D}" srcOrd="0" destOrd="0" presId="urn:microsoft.com/office/officeart/2005/8/layout/cycle2"/>
    <dgm:cxn modelId="{9B57F5C4-EB43-4A4E-AAD4-8DEF84B7ADBE}" srcId="{8DF216C2-67D0-A048-B1BF-FA7D0A1BD656}" destId="{08837E39-CC46-AD45-B2B8-BA187D6589FF}" srcOrd="1" destOrd="0" parTransId="{9A2ED886-914A-AF4F-BB80-2D5EEDC5ACD3}" sibTransId="{A9E203D1-5084-B443-AC80-715CC5EC278D}"/>
    <dgm:cxn modelId="{B8EEBDCF-B11A-6F49-A325-55C442029E0B}" type="presOf" srcId="{8DF216C2-67D0-A048-B1BF-FA7D0A1BD656}" destId="{9D985EA5-D5EC-EE43-AB9A-3546B2E09C50}" srcOrd="0" destOrd="0" presId="urn:microsoft.com/office/officeart/2005/8/layout/cycle2"/>
    <dgm:cxn modelId="{8262DBD4-8141-3645-BE57-13FAC8C5D7E7}" srcId="{8DF216C2-67D0-A048-B1BF-FA7D0A1BD656}" destId="{739EBA55-4AE2-C540-A8AD-F4B7C91B792C}" srcOrd="4" destOrd="0" parTransId="{E65EB936-27BF-8E44-953D-C43637F83ED8}" sibTransId="{58AC0E5E-EC13-634C-A014-13F7FEDCBD6F}"/>
    <dgm:cxn modelId="{691D23D5-F2CF-724D-AF0B-5416B8C51599}" srcId="{8DF216C2-67D0-A048-B1BF-FA7D0A1BD656}" destId="{1FA093A9-6083-1345-9321-F6788C6B142B}" srcOrd="3" destOrd="0" parTransId="{90D83E43-AD9A-744C-B3D9-84F15F877C83}" sibTransId="{FA12DB47-441B-5441-851B-04A511F25737}"/>
    <dgm:cxn modelId="{0A7B55D6-3376-994A-A773-B89BAD236435}" type="presOf" srcId="{58AC0E5E-EC13-634C-A014-13F7FEDCBD6F}" destId="{E0B28624-7E70-2445-8D5D-E18EC22862B4}" srcOrd="1" destOrd="0" presId="urn:microsoft.com/office/officeart/2005/8/layout/cycle2"/>
    <dgm:cxn modelId="{7F1CDAD7-7B8F-3840-8E34-85332AEA5043}" type="presOf" srcId="{739EBA55-4AE2-C540-A8AD-F4B7C91B792C}" destId="{421A17A7-AEEA-9B42-990C-A1BD64395E34}" srcOrd="0" destOrd="0" presId="urn:microsoft.com/office/officeart/2005/8/layout/cycle2"/>
    <dgm:cxn modelId="{E8FC70DF-4D0F-1E44-AE8C-CC2B65FC8CA9}" srcId="{8DF216C2-67D0-A048-B1BF-FA7D0A1BD656}" destId="{26BCB9E3-F077-CE4C-A042-20B57F57090F}" srcOrd="0" destOrd="0" parTransId="{A644A009-1D89-7943-964E-336802359F21}" sibTransId="{CD83835C-62E2-AA4E-A85D-A695EF40708E}"/>
    <dgm:cxn modelId="{56E423E9-F4DE-DD41-AF70-1255A8DCEEE6}" type="presOf" srcId="{A9E203D1-5084-B443-AC80-715CC5EC278D}" destId="{9609ABDC-DACD-324F-858C-16B6CAD21BF3}" srcOrd="1" destOrd="0" presId="urn:microsoft.com/office/officeart/2005/8/layout/cycle2"/>
    <dgm:cxn modelId="{0320C8F9-0217-A84A-B90B-B1D668E31E54}" type="presOf" srcId="{08837E39-CC46-AD45-B2B8-BA187D6589FF}" destId="{54E9F2E1-E14B-F74F-9F9A-78FAD11E4F89}" srcOrd="0" destOrd="0" presId="urn:microsoft.com/office/officeart/2005/8/layout/cycle2"/>
    <dgm:cxn modelId="{CEAB0EA8-F104-DB4F-A565-7A1E6B93EC96}" type="presParOf" srcId="{9D985EA5-D5EC-EE43-AB9A-3546B2E09C50}" destId="{F6633FAC-330F-D34B-8B6C-0D81D145A43B}" srcOrd="0" destOrd="0" presId="urn:microsoft.com/office/officeart/2005/8/layout/cycle2"/>
    <dgm:cxn modelId="{F6AF40B6-6AA8-954E-B25F-7E22A623222F}" type="presParOf" srcId="{9D985EA5-D5EC-EE43-AB9A-3546B2E09C50}" destId="{66BD1844-7C9C-B247-B036-089EDF773082}" srcOrd="1" destOrd="0" presId="urn:microsoft.com/office/officeart/2005/8/layout/cycle2"/>
    <dgm:cxn modelId="{C90A6C0A-8931-4646-8E0F-CC546AD30E06}" type="presParOf" srcId="{66BD1844-7C9C-B247-B036-089EDF773082}" destId="{D4CBD6A2-DD62-184C-9B6A-227762646185}" srcOrd="0" destOrd="0" presId="urn:microsoft.com/office/officeart/2005/8/layout/cycle2"/>
    <dgm:cxn modelId="{0B0F2FA4-5F03-E84C-9138-A02E36F05793}" type="presParOf" srcId="{9D985EA5-D5EC-EE43-AB9A-3546B2E09C50}" destId="{54E9F2E1-E14B-F74F-9F9A-78FAD11E4F89}" srcOrd="2" destOrd="0" presId="urn:microsoft.com/office/officeart/2005/8/layout/cycle2"/>
    <dgm:cxn modelId="{23BC328C-C262-604C-BD75-A6B09FDBA5EC}" type="presParOf" srcId="{9D985EA5-D5EC-EE43-AB9A-3546B2E09C50}" destId="{8B8811D3-994B-2D40-88D8-8AEDF5CDF09D}" srcOrd="3" destOrd="0" presId="urn:microsoft.com/office/officeart/2005/8/layout/cycle2"/>
    <dgm:cxn modelId="{7AF383F7-CBFD-B842-919F-9E552469223C}" type="presParOf" srcId="{8B8811D3-994B-2D40-88D8-8AEDF5CDF09D}" destId="{9609ABDC-DACD-324F-858C-16B6CAD21BF3}" srcOrd="0" destOrd="0" presId="urn:microsoft.com/office/officeart/2005/8/layout/cycle2"/>
    <dgm:cxn modelId="{73CC239F-2757-EC4F-9A96-B54629ED6DA4}" type="presParOf" srcId="{9D985EA5-D5EC-EE43-AB9A-3546B2E09C50}" destId="{9C706273-05A2-FF4C-9CBE-1465BCB3459B}" srcOrd="4" destOrd="0" presId="urn:microsoft.com/office/officeart/2005/8/layout/cycle2"/>
    <dgm:cxn modelId="{18BC14A0-2EB0-5E4E-895E-FAD3C96FBD41}" type="presParOf" srcId="{9D985EA5-D5EC-EE43-AB9A-3546B2E09C50}" destId="{DFA96D8A-90C3-A64C-84BE-5839419FC827}" srcOrd="5" destOrd="0" presId="urn:microsoft.com/office/officeart/2005/8/layout/cycle2"/>
    <dgm:cxn modelId="{E8431851-7C55-254F-9B95-B89871E9D23C}" type="presParOf" srcId="{DFA96D8A-90C3-A64C-84BE-5839419FC827}" destId="{F10B26BB-3A34-B54E-8651-4205EED9073D}" srcOrd="0" destOrd="0" presId="urn:microsoft.com/office/officeart/2005/8/layout/cycle2"/>
    <dgm:cxn modelId="{745061B8-44BE-DD4F-B179-E862BC81CFDB}" type="presParOf" srcId="{9D985EA5-D5EC-EE43-AB9A-3546B2E09C50}" destId="{B77EBBC0-B06B-9E43-AFB7-C1B5E6C8F07F}" srcOrd="6" destOrd="0" presId="urn:microsoft.com/office/officeart/2005/8/layout/cycle2"/>
    <dgm:cxn modelId="{C180C836-7EE4-C54F-BC2E-19538FFCA8D1}" type="presParOf" srcId="{9D985EA5-D5EC-EE43-AB9A-3546B2E09C50}" destId="{30371A23-9361-FB49-9F6E-94A936CD51AC}" srcOrd="7" destOrd="0" presId="urn:microsoft.com/office/officeart/2005/8/layout/cycle2"/>
    <dgm:cxn modelId="{175393D6-C548-3641-9360-429BFEFBF46C}" type="presParOf" srcId="{30371A23-9361-FB49-9F6E-94A936CD51AC}" destId="{F715B7CC-022E-C24B-995B-02D628246F13}" srcOrd="0" destOrd="0" presId="urn:microsoft.com/office/officeart/2005/8/layout/cycle2"/>
    <dgm:cxn modelId="{4CC755D2-C274-F442-A820-62438C5C5EB8}" type="presParOf" srcId="{9D985EA5-D5EC-EE43-AB9A-3546B2E09C50}" destId="{421A17A7-AEEA-9B42-990C-A1BD64395E34}" srcOrd="8" destOrd="0" presId="urn:microsoft.com/office/officeart/2005/8/layout/cycle2"/>
    <dgm:cxn modelId="{A0C7BCFB-7318-084D-8144-E004B46B928B}" type="presParOf" srcId="{9D985EA5-D5EC-EE43-AB9A-3546B2E09C50}" destId="{1848C9A9-15BC-FD43-9415-3AE4248D2809}" srcOrd="9" destOrd="0" presId="urn:microsoft.com/office/officeart/2005/8/layout/cycle2"/>
    <dgm:cxn modelId="{6B266FAE-0CC6-AD43-A7BB-6F582129B20F}" type="presParOf" srcId="{1848C9A9-15BC-FD43-9415-3AE4248D2809}" destId="{E0B28624-7E70-2445-8D5D-E18EC22862B4}"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CC639D-D647-4040-B2ED-F5FABD95534D}" type="doc">
      <dgm:prSet loTypeId="urn:microsoft.com/office/officeart/2005/8/layout/gear1" loCatId="" qsTypeId="urn:microsoft.com/office/officeart/2005/8/quickstyle/simple4" qsCatId="simple" csTypeId="urn:microsoft.com/office/officeart/2005/8/colors/colorful1" csCatId="colorful" phldr="1"/>
      <dgm:spPr/>
    </dgm:pt>
    <dgm:pt modelId="{1CE7DC41-BE0C-084A-ADB4-E452E60DC884}">
      <dgm:prSet phldrT="[Text]" custT="1"/>
      <dgm:spPr/>
      <dgm:t>
        <a:bodyPr/>
        <a:lstStyle/>
        <a:p>
          <a:r>
            <a:rPr lang="en-US" sz="900" dirty="0"/>
            <a:t>Machine</a:t>
          </a:r>
        </a:p>
      </dgm:t>
    </dgm:pt>
    <dgm:pt modelId="{8AE4B3F8-A5E8-164F-B278-40C318F4F0A7}" type="parTrans" cxnId="{B864A0A1-FF7E-BE47-B8C1-D290F6E2E6FF}">
      <dgm:prSet/>
      <dgm:spPr/>
      <dgm:t>
        <a:bodyPr/>
        <a:lstStyle/>
        <a:p>
          <a:endParaRPr lang="en-US"/>
        </a:p>
      </dgm:t>
    </dgm:pt>
    <dgm:pt modelId="{5B3B7BC8-FA28-2249-9B46-0A79FABD0800}" type="sibTrans" cxnId="{B864A0A1-FF7E-BE47-B8C1-D290F6E2E6FF}">
      <dgm:prSet/>
      <dgm:spPr/>
      <dgm:t>
        <a:bodyPr/>
        <a:lstStyle/>
        <a:p>
          <a:endParaRPr lang="en-US"/>
        </a:p>
      </dgm:t>
    </dgm:pt>
    <dgm:pt modelId="{01DFD202-27D7-2D41-8CC8-A2A0EBF3E878}">
      <dgm:prSet phldrT="[Text]" custT="1"/>
      <dgm:spPr/>
      <dgm:t>
        <a:bodyPr/>
        <a:lstStyle/>
        <a:p>
          <a:r>
            <a:rPr lang="en-US" sz="700" dirty="0"/>
            <a:t>sensor</a:t>
          </a:r>
        </a:p>
      </dgm:t>
    </dgm:pt>
    <dgm:pt modelId="{EB278D2E-807F-1C42-8305-7DA155A5CB6F}" type="parTrans" cxnId="{25954196-324C-9C4C-B877-009E8642ADC4}">
      <dgm:prSet/>
      <dgm:spPr/>
      <dgm:t>
        <a:bodyPr/>
        <a:lstStyle/>
        <a:p>
          <a:endParaRPr lang="en-US"/>
        </a:p>
      </dgm:t>
    </dgm:pt>
    <dgm:pt modelId="{D28526F8-2F47-B047-A9ED-F74DBABF10D2}" type="sibTrans" cxnId="{25954196-324C-9C4C-B877-009E8642ADC4}">
      <dgm:prSet/>
      <dgm:spPr/>
      <dgm:t>
        <a:bodyPr/>
        <a:lstStyle/>
        <a:p>
          <a:endParaRPr lang="en-US"/>
        </a:p>
      </dgm:t>
    </dgm:pt>
    <dgm:pt modelId="{1E126862-19BD-044D-BF31-43A1F7CBBE5F}" type="pres">
      <dgm:prSet presAssocID="{A1CC639D-D647-4040-B2ED-F5FABD95534D}" presName="composite" presStyleCnt="0">
        <dgm:presLayoutVars>
          <dgm:chMax val="3"/>
          <dgm:animLvl val="lvl"/>
          <dgm:resizeHandles val="exact"/>
        </dgm:presLayoutVars>
      </dgm:prSet>
      <dgm:spPr/>
    </dgm:pt>
    <dgm:pt modelId="{15BC09E3-93B4-0241-A647-58333DD72B5C}" type="pres">
      <dgm:prSet presAssocID="{1CE7DC41-BE0C-084A-ADB4-E452E60DC884}" presName="gear1" presStyleLbl="node1" presStyleIdx="0" presStyleCnt="2">
        <dgm:presLayoutVars>
          <dgm:chMax val="1"/>
          <dgm:bulletEnabled val="1"/>
        </dgm:presLayoutVars>
      </dgm:prSet>
      <dgm:spPr/>
    </dgm:pt>
    <dgm:pt modelId="{C2EA9B44-DCAF-2E44-88E3-5B6E5B5CD134}" type="pres">
      <dgm:prSet presAssocID="{1CE7DC41-BE0C-084A-ADB4-E452E60DC884}" presName="gear1srcNode" presStyleLbl="node1" presStyleIdx="0" presStyleCnt="2"/>
      <dgm:spPr/>
    </dgm:pt>
    <dgm:pt modelId="{39B95AA8-0C68-F949-9121-0C3A9F12FE9D}" type="pres">
      <dgm:prSet presAssocID="{1CE7DC41-BE0C-084A-ADB4-E452E60DC884}" presName="gear1dstNode" presStyleLbl="node1" presStyleIdx="0" presStyleCnt="2"/>
      <dgm:spPr/>
    </dgm:pt>
    <dgm:pt modelId="{1F486B07-622D-A745-A587-426AAB1C03A1}" type="pres">
      <dgm:prSet presAssocID="{01DFD202-27D7-2D41-8CC8-A2A0EBF3E878}" presName="gear2" presStyleLbl="node1" presStyleIdx="1" presStyleCnt="2">
        <dgm:presLayoutVars>
          <dgm:chMax val="1"/>
          <dgm:bulletEnabled val="1"/>
        </dgm:presLayoutVars>
      </dgm:prSet>
      <dgm:spPr/>
    </dgm:pt>
    <dgm:pt modelId="{D1E3B789-5D6B-B443-BB22-C7D98D901848}" type="pres">
      <dgm:prSet presAssocID="{01DFD202-27D7-2D41-8CC8-A2A0EBF3E878}" presName="gear2srcNode" presStyleLbl="node1" presStyleIdx="1" presStyleCnt="2"/>
      <dgm:spPr/>
    </dgm:pt>
    <dgm:pt modelId="{2749982F-CCC7-3349-97E0-F9A4AA40FD54}" type="pres">
      <dgm:prSet presAssocID="{01DFD202-27D7-2D41-8CC8-A2A0EBF3E878}" presName="gear2dstNode" presStyleLbl="node1" presStyleIdx="1" presStyleCnt="2"/>
      <dgm:spPr/>
    </dgm:pt>
    <dgm:pt modelId="{BCB5497B-CF87-844A-9E1A-4DEDBE4B2AC3}" type="pres">
      <dgm:prSet presAssocID="{5B3B7BC8-FA28-2249-9B46-0A79FABD0800}" presName="connector1" presStyleLbl="sibTrans2D1" presStyleIdx="0" presStyleCnt="2"/>
      <dgm:spPr/>
    </dgm:pt>
    <dgm:pt modelId="{246D063A-5665-F146-988F-3DB98CB38EA9}" type="pres">
      <dgm:prSet presAssocID="{D28526F8-2F47-B047-A9ED-F74DBABF10D2}" presName="connector2" presStyleLbl="sibTrans2D1" presStyleIdx="1" presStyleCnt="2"/>
      <dgm:spPr/>
    </dgm:pt>
  </dgm:ptLst>
  <dgm:cxnLst>
    <dgm:cxn modelId="{F4B55A0B-856F-4D45-9E1E-021985C1F8B6}" type="presOf" srcId="{01DFD202-27D7-2D41-8CC8-A2A0EBF3E878}" destId="{2749982F-CCC7-3349-97E0-F9A4AA40FD54}" srcOrd="2" destOrd="0" presId="urn:microsoft.com/office/officeart/2005/8/layout/gear1"/>
    <dgm:cxn modelId="{69208A28-4043-BE43-8A82-C4B17E020CDA}" type="presOf" srcId="{01DFD202-27D7-2D41-8CC8-A2A0EBF3E878}" destId="{1F486B07-622D-A745-A587-426AAB1C03A1}" srcOrd="0" destOrd="0" presId="urn:microsoft.com/office/officeart/2005/8/layout/gear1"/>
    <dgm:cxn modelId="{E87DA866-8749-424A-A4C8-3E7EA2763DF2}" type="presOf" srcId="{D28526F8-2F47-B047-A9ED-F74DBABF10D2}" destId="{246D063A-5665-F146-988F-3DB98CB38EA9}" srcOrd="0" destOrd="0" presId="urn:microsoft.com/office/officeart/2005/8/layout/gear1"/>
    <dgm:cxn modelId="{8D288A86-98CE-D64D-B355-032535BA580C}" type="presOf" srcId="{01DFD202-27D7-2D41-8CC8-A2A0EBF3E878}" destId="{D1E3B789-5D6B-B443-BB22-C7D98D901848}" srcOrd="1" destOrd="0" presId="urn:microsoft.com/office/officeart/2005/8/layout/gear1"/>
    <dgm:cxn modelId="{0757BE86-B37A-DA41-A076-BC6DFF635646}" type="presOf" srcId="{A1CC639D-D647-4040-B2ED-F5FABD95534D}" destId="{1E126862-19BD-044D-BF31-43A1F7CBBE5F}" srcOrd="0" destOrd="0" presId="urn:microsoft.com/office/officeart/2005/8/layout/gear1"/>
    <dgm:cxn modelId="{25954196-324C-9C4C-B877-009E8642ADC4}" srcId="{A1CC639D-D647-4040-B2ED-F5FABD95534D}" destId="{01DFD202-27D7-2D41-8CC8-A2A0EBF3E878}" srcOrd="1" destOrd="0" parTransId="{EB278D2E-807F-1C42-8305-7DA155A5CB6F}" sibTransId="{D28526F8-2F47-B047-A9ED-F74DBABF10D2}"/>
    <dgm:cxn modelId="{B864A0A1-FF7E-BE47-B8C1-D290F6E2E6FF}" srcId="{A1CC639D-D647-4040-B2ED-F5FABD95534D}" destId="{1CE7DC41-BE0C-084A-ADB4-E452E60DC884}" srcOrd="0" destOrd="0" parTransId="{8AE4B3F8-A5E8-164F-B278-40C318F4F0A7}" sibTransId="{5B3B7BC8-FA28-2249-9B46-0A79FABD0800}"/>
    <dgm:cxn modelId="{CE3953A5-5199-0549-BD9A-E4F268BC82FC}" type="presOf" srcId="{5B3B7BC8-FA28-2249-9B46-0A79FABD0800}" destId="{BCB5497B-CF87-844A-9E1A-4DEDBE4B2AC3}" srcOrd="0" destOrd="0" presId="urn:microsoft.com/office/officeart/2005/8/layout/gear1"/>
    <dgm:cxn modelId="{A202ACAA-6A51-7940-9F20-A16549CF0ABA}" type="presOf" srcId="{1CE7DC41-BE0C-084A-ADB4-E452E60DC884}" destId="{39B95AA8-0C68-F949-9121-0C3A9F12FE9D}" srcOrd="2" destOrd="0" presId="urn:microsoft.com/office/officeart/2005/8/layout/gear1"/>
    <dgm:cxn modelId="{B1AA9DC6-DD6A-EC4E-89B2-9ADAD606E3EA}" type="presOf" srcId="{1CE7DC41-BE0C-084A-ADB4-E452E60DC884}" destId="{C2EA9B44-DCAF-2E44-88E3-5B6E5B5CD134}" srcOrd="1" destOrd="0" presId="urn:microsoft.com/office/officeart/2005/8/layout/gear1"/>
    <dgm:cxn modelId="{6AD113F2-94B9-EE4D-8168-370083208F4A}" type="presOf" srcId="{1CE7DC41-BE0C-084A-ADB4-E452E60DC884}" destId="{15BC09E3-93B4-0241-A647-58333DD72B5C}" srcOrd="0" destOrd="0" presId="urn:microsoft.com/office/officeart/2005/8/layout/gear1"/>
    <dgm:cxn modelId="{1E37FD7C-ADE8-834A-8C9B-7AAAA9195396}" type="presParOf" srcId="{1E126862-19BD-044D-BF31-43A1F7CBBE5F}" destId="{15BC09E3-93B4-0241-A647-58333DD72B5C}" srcOrd="0" destOrd="0" presId="urn:microsoft.com/office/officeart/2005/8/layout/gear1"/>
    <dgm:cxn modelId="{124CB237-CF19-324D-83A1-1A16CAEC7F0F}" type="presParOf" srcId="{1E126862-19BD-044D-BF31-43A1F7CBBE5F}" destId="{C2EA9B44-DCAF-2E44-88E3-5B6E5B5CD134}" srcOrd="1" destOrd="0" presId="urn:microsoft.com/office/officeart/2005/8/layout/gear1"/>
    <dgm:cxn modelId="{8A2B564D-A7E1-A045-B762-DD3849449157}" type="presParOf" srcId="{1E126862-19BD-044D-BF31-43A1F7CBBE5F}" destId="{39B95AA8-0C68-F949-9121-0C3A9F12FE9D}" srcOrd="2" destOrd="0" presId="urn:microsoft.com/office/officeart/2005/8/layout/gear1"/>
    <dgm:cxn modelId="{B1FD60F1-4E76-8842-9C71-A979E476D366}" type="presParOf" srcId="{1E126862-19BD-044D-BF31-43A1F7CBBE5F}" destId="{1F486B07-622D-A745-A587-426AAB1C03A1}" srcOrd="3" destOrd="0" presId="urn:microsoft.com/office/officeart/2005/8/layout/gear1"/>
    <dgm:cxn modelId="{EB817A58-7EFE-8A40-B7B5-A579520D296E}" type="presParOf" srcId="{1E126862-19BD-044D-BF31-43A1F7CBBE5F}" destId="{D1E3B789-5D6B-B443-BB22-C7D98D901848}" srcOrd="4" destOrd="0" presId="urn:microsoft.com/office/officeart/2005/8/layout/gear1"/>
    <dgm:cxn modelId="{7EDBAD8F-AD51-F441-BF39-ADA338997158}" type="presParOf" srcId="{1E126862-19BD-044D-BF31-43A1F7CBBE5F}" destId="{2749982F-CCC7-3349-97E0-F9A4AA40FD54}" srcOrd="5" destOrd="0" presId="urn:microsoft.com/office/officeart/2005/8/layout/gear1"/>
    <dgm:cxn modelId="{6447802C-5D7A-AA4A-AE9B-BEA77AEAF5BF}" type="presParOf" srcId="{1E126862-19BD-044D-BF31-43A1F7CBBE5F}" destId="{BCB5497B-CF87-844A-9E1A-4DEDBE4B2AC3}" srcOrd="6" destOrd="0" presId="urn:microsoft.com/office/officeart/2005/8/layout/gear1"/>
    <dgm:cxn modelId="{742306F1-E5F3-8844-82DA-55B2EB05225A}" type="presParOf" srcId="{1E126862-19BD-044D-BF31-43A1F7CBBE5F}" destId="{246D063A-5665-F146-988F-3DB98CB38EA9}" srcOrd="7" destOrd="0" presId="urn:microsoft.com/office/officeart/2005/8/layout/gear1"/>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E3D5747-9648-754F-8652-237FD5D0B91A}" type="doc">
      <dgm:prSet loTypeId="urn:microsoft.com/office/officeart/2005/8/layout/gear1" loCatId="" qsTypeId="urn:microsoft.com/office/officeart/2005/8/quickstyle/simple4" qsCatId="simple" csTypeId="urn:microsoft.com/office/officeart/2005/8/colors/accent1_2" csCatId="accent1" phldr="1"/>
      <dgm:spPr/>
    </dgm:pt>
    <dgm:pt modelId="{3934F9DF-1751-094E-B724-DE616F3F0FA7}">
      <dgm:prSet phldrT="[Text]"/>
      <dgm:spPr/>
      <dgm:t>
        <a:bodyPr/>
        <a:lstStyle/>
        <a:p>
          <a:r>
            <a:rPr lang="en-US" dirty="0"/>
            <a:t> </a:t>
          </a:r>
        </a:p>
      </dgm:t>
    </dgm:pt>
    <dgm:pt modelId="{CB0AF135-A589-7647-BB46-B11F16330A1B}" type="parTrans" cxnId="{7A50C0C3-4847-E742-8E5E-A61C6E08A67A}">
      <dgm:prSet/>
      <dgm:spPr/>
      <dgm:t>
        <a:bodyPr/>
        <a:lstStyle/>
        <a:p>
          <a:endParaRPr lang="en-US"/>
        </a:p>
      </dgm:t>
    </dgm:pt>
    <dgm:pt modelId="{ECABA1E8-11A8-8748-B7F4-3087FE1A2482}" type="sibTrans" cxnId="{7A50C0C3-4847-E742-8E5E-A61C6E08A67A}">
      <dgm:prSet/>
      <dgm:spPr/>
      <dgm:t>
        <a:bodyPr/>
        <a:lstStyle/>
        <a:p>
          <a:endParaRPr lang="en-US"/>
        </a:p>
      </dgm:t>
    </dgm:pt>
    <dgm:pt modelId="{BA52DDB9-3B0A-8240-9329-7CD6AC0615AA}">
      <dgm:prSet phldrT="[Text]"/>
      <dgm:spPr/>
      <dgm:t>
        <a:bodyPr/>
        <a:lstStyle/>
        <a:p>
          <a:r>
            <a:rPr lang="en-US" dirty="0"/>
            <a:t> </a:t>
          </a:r>
        </a:p>
      </dgm:t>
    </dgm:pt>
    <dgm:pt modelId="{E3C09755-9928-7A46-87CA-B30F63CF6C04}" type="parTrans" cxnId="{DAF7B372-9BC0-4045-84DB-D2FF4EDF1D96}">
      <dgm:prSet/>
      <dgm:spPr/>
      <dgm:t>
        <a:bodyPr/>
        <a:lstStyle/>
        <a:p>
          <a:endParaRPr lang="en-US"/>
        </a:p>
      </dgm:t>
    </dgm:pt>
    <dgm:pt modelId="{FCD7B326-AEDB-8442-A01B-5B1B86AA377D}" type="sibTrans" cxnId="{DAF7B372-9BC0-4045-84DB-D2FF4EDF1D96}">
      <dgm:prSet/>
      <dgm:spPr/>
      <dgm:t>
        <a:bodyPr/>
        <a:lstStyle/>
        <a:p>
          <a:endParaRPr lang="en-US"/>
        </a:p>
      </dgm:t>
    </dgm:pt>
    <dgm:pt modelId="{D527CB54-E689-9145-BE82-C97F09EA56A9}" type="pres">
      <dgm:prSet presAssocID="{4E3D5747-9648-754F-8652-237FD5D0B91A}" presName="composite" presStyleCnt="0">
        <dgm:presLayoutVars>
          <dgm:chMax val="3"/>
          <dgm:animLvl val="lvl"/>
          <dgm:resizeHandles val="exact"/>
        </dgm:presLayoutVars>
      </dgm:prSet>
      <dgm:spPr/>
    </dgm:pt>
    <dgm:pt modelId="{D27FDE07-B80E-D841-8AAA-0B54233B46DA}" type="pres">
      <dgm:prSet presAssocID="{3934F9DF-1751-094E-B724-DE616F3F0FA7}" presName="gear1" presStyleLbl="node1" presStyleIdx="0" presStyleCnt="2" custLinFactNeighborX="27273" custLinFactNeighborY="9091">
        <dgm:presLayoutVars>
          <dgm:chMax val="1"/>
          <dgm:bulletEnabled val="1"/>
        </dgm:presLayoutVars>
      </dgm:prSet>
      <dgm:spPr/>
    </dgm:pt>
    <dgm:pt modelId="{A9C35914-7C1F-0749-9617-1EB40C46FFD6}" type="pres">
      <dgm:prSet presAssocID="{3934F9DF-1751-094E-B724-DE616F3F0FA7}" presName="gear1srcNode" presStyleLbl="node1" presStyleIdx="0" presStyleCnt="2"/>
      <dgm:spPr/>
    </dgm:pt>
    <dgm:pt modelId="{545A6FE6-19FC-9F4F-B96A-EFED0C858F17}" type="pres">
      <dgm:prSet presAssocID="{3934F9DF-1751-094E-B724-DE616F3F0FA7}" presName="gear1dstNode" presStyleLbl="node1" presStyleIdx="0" presStyleCnt="2"/>
      <dgm:spPr/>
    </dgm:pt>
    <dgm:pt modelId="{45EB2FC0-DEDB-E04E-9EC2-71111D3B9D1E}" type="pres">
      <dgm:prSet presAssocID="{BA52DDB9-3B0A-8240-9329-7CD6AC0615AA}" presName="gear2" presStyleLbl="node1" presStyleIdx="1" presStyleCnt="2">
        <dgm:presLayoutVars>
          <dgm:chMax val="1"/>
          <dgm:bulletEnabled val="1"/>
        </dgm:presLayoutVars>
      </dgm:prSet>
      <dgm:spPr/>
    </dgm:pt>
    <dgm:pt modelId="{67FE3578-64EE-9948-BEAF-70BB28A98EED}" type="pres">
      <dgm:prSet presAssocID="{BA52DDB9-3B0A-8240-9329-7CD6AC0615AA}" presName="gear2srcNode" presStyleLbl="node1" presStyleIdx="1" presStyleCnt="2"/>
      <dgm:spPr/>
    </dgm:pt>
    <dgm:pt modelId="{24B350F0-E8F4-D64A-B15B-B1777A03DDB6}" type="pres">
      <dgm:prSet presAssocID="{BA52DDB9-3B0A-8240-9329-7CD6AC0615AA}" presName="gear2dstNode" presStyleLbl="node1" presStyleIdx="1" presStyleCnt="2"/>
      <dgm:spPr/>
    </dgm:pt>
    <dgm:pt modelId="{EAF0D476-F375-A749-9F80-05E2DC7E6C19}" type="pres">
      <dgm:prSet presAssocID="{ECABA1E8-11A8-8748-B7F4-3087FE1A2482}" presName="connector1" presStyleLbl="sibTrans2D1" presStyleIdx="0" presStyleCnt="2"/>
      <dgm:spPr/>
    </dgm:pt>
    <dgm:pt modelId="{589D0A2B-755F-DE43-93CC-4D212E29F176}" type="pres">
      <dgm:prSet presAssocID="{FCD7B326-AEDB-8442-A01B-5B1B86AA377D}" presName="connector2" presStyleLbl="sibTrans2D1" presStyleIdx="1" presStyleCnt="2"/>
      <dgm:spPr/>
    </dgm:pt>
  </dgm:ptLst>
  <dgm:cxnLst>
    <dgm:cxn modelId="{ADD27B0D-DDD5-6D45-9B4A-DC065BD44CE9}" type="presOf" srcId="{FCD7B326-AEDB-8442-A01B-5B1B86AA377D}" destId="{589D0A2B-755F-DE43-93CC-4D212E29F176}" srcOrd="0" destOrd="0" presId="urn:microsoft.com/office/officeart/2005/8/layout/gear1"/>
    <dgm:cxn modelId="{66AEE215-1C1E-7D44-8A01-260C5CDCF3A6}" type="presOf" srcId="{BA52DDB9-3B0A-8240-9329-7CD6AC0615AA}" destId="{67FE3578-64EE-9948-BEAF-70BB28A98EED}" srcOrd="1" destOrd="0" presId="urn:microsoft.com/office/officeart/2005/8/layout/gear1"/>
    <dgm:cxn modelId="{137B566C-AC4A-B64B-B4FB-C9B84731CB5C}" type="presOf" srcId="{BA52DDB9-3B0A-8240-9329-7CD6AC0615AA}" destId="{24B350F0-E8F4-D64A-B15B-B1777A03DDB6}" srcOrd="2" destOrd="0" presId="urn:microsoft.com/office/officeart/2005/8/layout/gear1"/>
    <dgm:cxn modelId="{DAF7B372-9BC0-4045-84DB-D2FF4EDF1D96}" srcId="{4E3D5747-9648-754F-8652-237FD5D0B91A}" destId="{BA52DDB9-3B0A-8240-9329-7CD6AC0615AA}" srcOrd="1" destOrd="0" parTransId="{E3C09755-9928-7A46-87CA-B30F63CF6C04}" sibTransId="{FCD7B326-AEDB-8442-A01B-5B1B86AA377D}"/>
    <dgm:cxn modelId="{7D6CFB73-7CC3-0043-83CF-AC48A4BD5EEC}" type="presOf" srcId="{BA52DDB9-3B0A-8240-9329-7CD6AC0615AA}" destId="{45EB2FC0-DEDB-E04E-9EC2-71111D3B9D1E}" srcOrd="0" destOrd="0" presId="urn:microsoft.com/office/officeart/2005/8/layout/gear1"/>
    <dgm:cxn modelId="{EB52F180-A8EE-5748-86A2-F04FB4BD5118}" type="presOf" srcId="{3934F9DF-1751-094E-B724-DE616F3F0FA7}" destId="{D27FDE07-B80E-D841-8AAA-0B54233B46DA}" srcOrd="0" destOrd="0" presId="urn:microsoft.com/office/officeart/2005/8/layout/gear1"/>
    <dgm:cxn modelId="{8746F880-725A-4E47-8D00-68A3AB61DE4A}" type="presOf" srcId="{3934F9DF-1751-094E-B724-DE616F3F0FA7}" destId="{A9C35914-7C1F-0749-9617-1EB40C46FFD6}" srcOrd="1" destOrd="0" presId="urn:microsoft.com/office/officeart/2005/8/layout/gear1"/>
    <dgm:cxn modelId="{6FE54D81-EDA1-E344-8366-5789BB571245}" type="presOf" srcId="{4E3D5747-9648-754F-8652-237FD5D0B91A}" destId="{D527CB54-E689-9145-BE82-C97F09EA56A9}" srcOrd="0" destOrd="0" presId="urn:microsoft.com/office/officeart/2005/8/layout/gear1"/>
    <dgm:cxn modelId="{86594F89-0412-A045-AE70-2A66EEBD782C}" type="presOf" srcId="{3934F9DF-1751-094E-B724-DE616F3F0FA7}" destId="{545A6FE6-19FC-9F4F-B96A-EFED0C858F17}" srcOrd="2" destOrd="0" presId="urn:microsoft.com/office/officeart/2005/8/layout/gear1"/>
    <dgm:cxn modelId="{7A50C0C3-4847-E742-8E5E-A61C6E08A67A}" srcId="{4E3D5747-9648-754F-8652-237FD5D0B91A}" destId="{3934F9DF-1751-094E-B724-DE616F3F0FA7}" srcOrd="0" destOrd="0" parTransId="{CB0AF135-A589-7647-BB46-B11F16330A1B}" sibTransId="{ECABA1E8-11A8-8748-B7F4-3087FE1A2482}"/>
    <dgm:cxn modelId="{491819E1-E8D0-F14F-A315-D588E9C9ECD1}" type="presOf" srcId="{ECABA1E8-11A8-8748-B7F4-3087FE1A2482}" destId="{EAF0D476-F375-A749-9F80-05E2DC7E6C19}" srcOrd="0" destOrd="0" presId="urn:microsoft.com/office/officeart/2005/8/layout/gear1"/>
    <dgm:cxn modelId="{D9ED7C73-5951-4347-8435-DF2A4D74D35A}" type="presParOf" srcId="{D527CB54-E689-9145-BE82-C97F09EA56A9}" destId="{D27FDE07-B80E-D841-8AAA-0B54233B46DA}" srcOrd="0" destOrd="0" presId="urn:microsoft.com/office/officeart/2005/8/layout/gear1"/>
    <dgm:cxn modelId="{7524B52E-0991-E746-93DC-131DD0242794}" type="presParOf" srcId="{D527CB54-E689-9145-BE82-C97F09EA56A9}" destId="{A9C35914-7C1F-0749-9617-1EB40C46FFD6}" srcOrd="1" destOrd="0" presId="urn:microsoft.com/office/officeart/2005/8/layout/gear1"/>
    <dgm:cxn modelId="{263EA66C-0D7A-3B4A-9460-C998D5B1075D}" type="presParOf" srcId="{D527CB54-E689-9145-BE82-C97F09EA56A9}" destId="{545A6FE6-19FC-9F4F-B96A-EFED0C858F17}" srcOrd="2" destOrd="0" presId="urn:microsoft.com/office/officeart/2005/8/layout/gear1"/>
    <dgm:cxn modelId="{22C2D59A-31B3-6244-BEB9-557FC286C7D7}" type="presParOf" srcId="{D527CB54-E689-9145-BE82-C97F09EA56A9}" destId="{45EB2FC0-DEDB-E04E-9EC2-71111D3B9D1E}" srcOrd="3" destOrd="0" presId="urn:microsoft.com/office/officeart/2005/8/layout/gear1"/>
    <dgm:cxn modelId="{3C00749F-FBAB-A743-AD5F-8DDE689FBBB2}" type="presParOf" srcId="{D527CB54-E689-9145-BE82-C97F09EA56A9}" destId="{67FE3578-64EE-9948-BEAF-70BB28A98EED}" srcOrd="4" destOrd="0" presId="urn:microsoft.com/office/officeart/2005/8/layout/gear1"/>
    <dgm:cxn modelId="{6C3CA989-2419-BD4A-A2BD-56E37BA958F6}" type="presParOf" srcId="{D527CB54-E689-9145-BE82-C97F09EA56A9}" destId="{24B350F0-E8F4-D64A-B15B-B1777A03DDB6}" srcOrd="5" destOrd="0" presId="urn:microsoft.com/office/officeart/2005/8/layout/gear1"/>
    <dgm:cxn modelId="{45450659-69BB-B842-9C62-9D254F3964F2}" type="presParOf" srcId="{D527CB54-E689-9145-BE82-C97F09EA56A9}" destId="{EAF0D476-F375-A749-9F80-05E2DC7E6C19}" srcOrd="6" destOrd="0" presId="urn:microsoft.com/office/officeart/2005/8/layout/gear1"/>
    <dgm:cxn modelId="{FFCE871C-2875-2A48-A450-AA0465A96F37}" type="presParOf" srcId="{D527CB54-E689-9145-BE82-C97F09EA56A9}" destId="{589D0A2B-755F-DE43-93CC-4D212E29F176}" srcOrd="7" destOrd="0" presId="urn:microsoft.com/office/officeart/2005/8/layout/gear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58EAA98-08A4-7046-BE33-6600FA4EF879}" type="doc">
      <dgm:prSet loTypeId="urn:microsoft.com/office/officeart/2005/8/layout/bProcess3" loCatId="" qsTypeId="urn:microsoft.com/office/officeart/2005/8/quickstyle/simple4" qsCatId="simple" csTypeId="urn:microsoft.com/office/officeart/2005/8/colors/accent1_2" csCatId="accent1" phldr="1"/>
      <dgm:spPr/>
      <dgm:t>
        <a:bodyPr/>
        <a:lstStyle/>
        <a:p>
          <a:endParaRPr lang="en-US"/>
        </a:p>
      </dgm:t>
    </dgm:pt>
    <dgm:pt modelId="{C4D7E463-9267-614E-B44C-7F7154D15D42}">
      <dgm:prSet phldrT="[Text]"/>
      <dgm:spPr/>
      <dgm:t>
        <a:bodyPr/>
        <a:lstStyle/>
        <a:p>
          <a:r>
            <a:rPr lang="en-US" dirty="0"/>
            <a:t>Obtain</a:t>
          </a:r>
        </a:p>
      </dgm:t>
    </dgm:pt>
    <dgm:pt modelId="{FCDECD3D-6648-6E4E-8C00-9B363679CE57}" type="parTrans" cxnId="{32798DA5-047C-144A-8698-D0D8C9C846D8}">
      <dgm:prSet/>
      <dgm:spPr/>
      <dgm:t>
        <a:bodyPr/>
        <a:lstStyle/>
        <a:p>
          <a:endParaRPr lang="en-US"/>
        </a:p>
      </dgm:t>
    </dgm:pt>
    <dgm:pt modelId="{BF07CED8-2134-4449-BBE9-68733F494D72}" type="sibTrans" cxnId="{32798DA5-047C-144A-8698-D0D8C9C846D8}">
      <dgm:prSet/>
      <dgm:spPr/>
      <dgm:t>
        <a:bodyPr/>
        <a:lstStyle/>
        <a:p>
          <a:endParaRPr lang="en-US"/>
        </a:p>
      </dgm:t>
    </dgm:pt>
    <dgm:pt modelId="{6572DB19-2D38-7844-942E-C29787C5F6A1}">
      <dgm:prSet phldrT="[Text]"/>
      <dgm:spPr/>
      <dgm:t>
        <a:bodyPr/>
        <a:lstStyle/>
        <a:p>
          <a:r>
            <a:rPr lang="en-US" dirty="0"/>
            <a:t>Understand</a:t>
          </a:r>
        </a:p>
      </dgm:t>
    </dgm:pt>
    <dgm:pt modelId="{56710804-A348-B14F-B357-6C2222FF2E50}" type="parTrans" cxnId="{DE88B23C-02FC-AE47-B42B-5B25D256B767}">
      <dgm:prSet/>
      <dgm:spPr/>
      <dgm:t>
        <a:bodyPr/>
        <a:lstStyle/>
        <a:p>
          <a:endParaRPr lang="en-US"/>
        </a:p>
      </dgm:t>
    </dgm:pt>
    <dgm:pt modelId="{D92DBE7B-14DC-E144-A20B-EB22AFA5DD5C}" type="sibTrans" cxnId="{DE88B23C-02FC-AE47-B42B-5B25D256B767}">
      <dgm:prSet/>
      <dgm:spPr/>
      <dgm:t>
        <a:bodyPr/>
        <a:lstStyle/>
        <a:p>
          <a:endParaRPr lang="en-US"/>
        </a:p>
      </dgm:t>
    </dgm:pt>
    <dgm:pt modelId="{615FE480-FA5C-B44A-BA9A-AB0F7C86582C}">
      <dgm:prSet phldrT="[Text]"/>
      <dgm:spPr/>
      <dgm:t>
        <a:bodyPr/>
        <a:lstStyle/>
        <a:p>
          <a:r>
            <a:rPr lang="en-US" dirty="0"/>
            <a:t>Transform</a:t>
          </a:r>
        </a:p>
      </dgm:t>
    </dgm:pt>
    <dgm:pt modelId="{8928C47C-2E89-AB41-9A74-C10B692BD520}" type="parTrans" cxnId="{60951360-5FD3-BE4A-B3A0-117B7E9A5F50}">
      <dgm:prSet/>
      <dgm:spPr/>
      <dgm:t>
        <a:bodyPr/>
        <a:lstStyle/>
        <a:p>
          <a:endParaRPr lang="en-US"/>
        </a:p>
      </dgm:t>
    </dgm:pt>
    <dgm:pt modelId="{A8AE4661-C4A5-7F44-BD27-B758C7A3D335}" type="sibTrans" cxnId="{60951360-5FD3-BE4A-B3A0-117B7E9A5F50}">
      <dgm:prSet/>
      <dgm:spPr/>
      <dgm:t>
        <a:bodyPr/>
        <a:lstStyle/>
        <a:p>
          <a:endParaRPr lang="en-US"/>
        </a:p>
      </dgm:t>
    </dgm:pt>
    <dgm:pt modelId="{B2239A4C-F8CE-C84D-BC46-9992648F7E45}">
      <dgm:prSet phldrT="[Text]"/>
      <dgm:spPr/>
      <dgm:t>
        <a:bodyPr/>
        <a:lstStyle/>
        <a:p>
          <a:r>
            <a:rPr lang="en-US" dirty="0"/>
            <a:t>Augment</a:t>
          </a:r>
        </a:p>
      </dgm:t>
    </dgm:pt>
    <dgm:pt modelId="{A4466F45-E02D-4447-8BD2-5E104F5BBE0A}" type="parTrans" cxnId="{63D628BC-3088-1747-BA6D-88F3C98CF872}">
      <dgm:prSet/>
      <dgm:spPr/>
      <dgm:t>
        <a:bodyPr/>
        <a:lstStyle/>
        <a:p>
          <a:endParaRPr lang="en-US"/>
        </a:p>
      </dgm:t>
    </dgm:pt>
    <dgm:pt modelId="{03262B4B-492C-C348-B4B1-72918094DBC4}" type="sibTrans" cxnId="{63D628BC-3088-1747-BA6D-88F3C98CF872}">
      <dgm:prSet/>
      <dgm:spPr/>
      <dgm:t>
        <a:bodyPr/>
        <a:lstStyle/>
        <a:p>
          <a:endParaRPr lang="en-US"/>
        </a:p>
      </dgm:t>
    </dgm:pt>
    <dgm:pt modelId="{FA8FD28B-87C5-494A-9680-DAFB014F177E}">
      <dgm:prSet phldrT="[Text]"/>
      <dgm:spPr/>
      <dgm:t>
        <a:bodyPr/>
        <a:lstStyle/>
        <a:p>
          <a:r>
            <a:rPr lang="en-US" dirty="0"/>
            <a:t>Shape</a:t>
          </a:r>
        </a:p>
      </dgm:t>
    </dgm:pt>
    <dgm:pt modelId="{9B43889C-9115-C244-A768-13EAEE8BDD30}" type="parTrans" cxnId="{23EE3390-8A2F-874B-B6FA-48F183EBE173}">
      <dgm:prSet/>
      <dgm:spPr/>
      <dgm:t>
        <a:bodyPr/>
        <a:lstStyle/>
        <a:p>
          <a:endParaRPr lang="en-US"/>
        </a:p>
      </dgm:t>
    </dgm:pt>
    <dgm:pt modelId="{C6236133-D110-EC44-A60E-5E9248E4BE1C}" type="sibTrans" cxnId="{23EE3390-8A2F-874B-B6FA-48F183EBE173}">
      <dgm:prSet/>
      <dgm:spPr/>
      <dgm:t>
        <a:bodyPr/>
        <a:lstStyle/>
        <a:p>
          <a:endParaRPr lang="en-US"/>
        </a:p>
      </dgm:t>
    </dgm:pt>
    <dgm:pt modelId="{33050EEF-EE34-FB4A-938C-DED52DB07B1D}" type="pres">
      <dgm:prSet presAssocID="{C58EAA98-08A4-7046-BE33-6600FA4EF879}" presName="Name0" presStyleCnt="0">
        <dgm:presLayoutVars>
          <dgm:dir/>
          <dgm:resizeHandles val="exact"/>
        </dgm:presLayoutVars>
      </dgm:prSet>
      <dgm:spPr/>
    </dgm:pt>
    <dgm:pt modelId="{FD48F19A-C697-D744-B950-CF0217DEC97E}" type="pres">
      <dgm:prSet presAssocID="{C4D7E463-9267-614E-B44C-7F7154D15D42}" presName="node" presStyleLbl="node1" presStyleIdx="0" presStyleCnt="5">
        <dgm:presLayoutVars>
          <dgm:bulletEnabled val="1"/>
        </dgm:presLayoutVars>
      </dgm:prSet>
      <dgm:spPr/>
    </dgm:pt>
    <dgm:pt modelId="{FDEDAD61-2460-F948-929F-891D2E7E6972}" type="pres">
      <dgm:prSet presAssocID="{BF07CED8-2134-4449-BBE9-68733F494D72}" presName="sibTrans" presStyleLbl="sibTrans1D1" presStyleIdx="0" presStyleCnt="4"/>
      <dgm:spPr/>
    </dgm:pt>
    <dgm:pt modelId="{DF231E11-D754-994D-8D1B-EBBEEC85A3A8}" type="pres">
      <dgm:prSet presAssocID="{BF07CED8-2134-4449-BBE9-68733F494D72}" presName="connectorText" presStyleLbl="sibTrans1D1" presStyleIdx="0" presStyleCnt="4"/>
      <dgm:spPr/>
    </dgm:pt>
    <dgm:pt modelId="{3EBB9C34-3927-E844-8E63-F26206C17CC9}" type="pres">
      <dgm:prSet presAssocID="{6572DB19-2D38-7844-942E-C29787C5F6A1}" presName="node" presStyleLbl="node1" presStyleIdx="1" presStyleCnt="5">
        <dgm:presLayoutVars>
          <dgm:bulletEnabled val="1"/>
        </dgm:presLayoutVars>
      </dgm:prSet>
      <dgm:spPr/>
    </dgm:pt>
    <dgm:pt modelId="{77A67DF3-6FBE-B446-BF76-C529E11843C0}" type="pres">
      <dgm:prSet presAssocID="{D92DBE7B-14DC-E144-A20B-EB22AFA5DD5C}" presName="sibTrans" presStyleLbl="sibTrans1D1" presStyleIdx="1" presStyleCnt="4"/>
      <dgm:spPr/>
    </dgm:pt>
    <dgm:pt modelId="{F3537FD1-C963-2A41-836E-2E88CF70E260}" type="pres">
      <dgm:prSet presAssocID="{D92DBE7B-14DC-E144-A20B-EB22AFA5DD5C}" presName="connectorText" presStyleLbl="sibTrans1D1" presStyleIdx="1" presStyleCnt="4"/>
      <dgm:spPr/>
    </dgm:pt>
    <dgm:pt modelId="{28A68710-80F2-AF40-8B52-6F936D7B8614}" type="pres">
      <dgm:prSet presAssocID="{615FE480-FA5C-B44A-BA9A-AB0F7C86582C}" presName="node" presStyleLbl="node1" presStyleIdx="2" presStyleCnt="5">
        <dgm:presLayoutVars>
          <dgm:bulletEnabled val="1"/>
        </dgm:presLayoutVars>
      </dgm:prSet>
      <dgm:spPr/>
    </dgm:pt>
    <dgm:pt modelId="{C70C4573-65A2-5446-9E74-0E29DF995558}" type="pres">
      <dgm:prSet presAssocID="{A8AE4661-C4A5-7F44-BD27-B758C7A3D335}" presName="sibTrans" presStyleLbl="sibTrans1D1" presStyleIdx="2" presStyleCnt="4"/>
      <dgm:spPr/>
    </dgm:pt>
    <dgm:pt modelId="{E758D3F1-7F2F-114B-A8E6-E727CEAAEA3C}" type="pres">
      <dgm:prSet presAssocID="{A8AE4661-C4A5-7F44-BD27-B758C7A3D335}" presName="connectorText" presStyleLbl="sibTrans1D1" presStyleIdx="2" presStyleCnt="4"/>
      <dgm:spPr/>
    </dgm:pt>
    <dgm:pt modelId="{C26748C8-9696-234C-92C4-6F018477B715}" type="pres">
      <dgm:prSet presAssocID="{B2239A4C-F8CE-C84D-BC46-9992648F7E45}" presName="node" presStyleLbl="node1" presStyleIdx="3" presStyleCnt="5">
        <dgm:presLayoutVars>
          <dgm:bulletEnabled val="1"/>
        </dgm:presLayoutVars>
      </dgm:prSet>
      <dgm:spPr/>
    </dgm:pt>
    <dgm:pt modelId="{3C40FB65-2E99-C344-84D6-418EE5BE8999}" type="pres">
      <dgm:prSet presAssocID="{03262B4B-492C-C348-B4B1-72918094DBC4}" presName="sibTrans" presStyleLbl="sibTrans1D1" presStyleIdx="3" presStyleCnt="4"/>
      <dgm:spPr/>
    </dgm:pt>
    <dgm:pt modelId="{5089FC43-93A0-7048-9F14-9D6F70D9128A}" type="pres">
      <dgm:prSet presAssocID="{03262B4B-492C-C348-B4B1-72918094DBC4}" presName="connectorText" presStyleLbl="sibTrans1D1" presStyleIdx="3" presStyleCnt="4"/>
      <dgm:spPr/>
    </dgm:pt>
    <dgm:pt modelId="{22A2A879-9598-BA41-A568-DC39C85D8878}" type="pres">
      <dgm:prSet presAssocID="{FA8FD28B-87C5-494A-9680-DAFB014F177E}" presName="node" presStyleLbl="node1" presStyleIdx="4" presStyleCnt="5">
        <dgm:presLayoutVars>
          <dgm:bulletEnabled val="1"/>
        </dgm:presLayoutVars>
      </dgm:prSet>
      <dgm:spPr/>
    </dgm:pt>
  </dgm:ptLst>
  <dgm:cxnLst>
    <dgm:cxn modelId="{325D3203-782D-D042-A00A-D8CC28664C06}" type="presOf" srcId="{6572DB19-2D38-7844-942E-C29787C5F6A1}" destId="{3EBB9C34-3927-E844-8E63-F26206C17CC9}" srcOrd="0" destOrd="0" presId="urn:microsoft.com/office/officeart/2005/8/layout/bProcess3"/>
    <dgm:cxn modelId="{2C466205-0034-CC46-959D-73F6C1136A96}" type="presOf" srcId="{BF07CED8-2134-4449-BBE9-68733F494D72}" destId="{FDEDAD61-2460-F948-929F-891D2E7E6972}" srcOrd="0" destOrd="0" presId="urn:microsoft.com/office/officeart/2005/8/layout/bProcess3"/>
    <dgm:cxn modelId="{C4E10818-0FDB-E64E-B86D-398D85331E06}" type="presOf" srcId="{03262B4B-492C-C348-B4B1-72918094DBC4}" destId="{5089FC43-93A0-7048-9F14-9D6F70D9128A}" srcOrd="1" destOrd="0" presId="urn:microsoft.com/office/officeart/2005/8/layout/bProcess3"/>
    <dgm:cxn modelId="{9F01501E-AE11-6849-888B-7F8BF8E532F4}" type="presOf" srcId="{A8AE4661-C4A5-7F44-BD27-B758C7A3D335}" destId="{C70C4573-65A2-5446-9E74-0E29DF995558}" srcOrd="0" destOrd="0" presId="urn:microsoft.com/office/officeart/2005/8/layout/bProcess3"/>
    <dgm:cxn modelId="{D6039A2F-7801-744C-BA67-94FC6C164D78}" type="presOf" srcId="{FA8FD28B-87C5-494A-9680-DAFB014F177E}" destId="{22A2A879-9598-BA41-A568-DC39C85D8878}" srcOrd="0" destOrd="0" presId="urn:microsoft.com/office/officeart/2005/8/layout/bProcess3"/>
    <dgm:cxn modelId="{DE88B23C-02FC-AE47-B42B-5B25D256B767}" srcId="{C58EAA98-08A4-7046-BE33-6600FA4EF879}" destId="{6572DB19-2D38-7844-942E-C29787C5F6A1}" srcOrd="1" destOrd="0" parTransId="{56710804-A348-B14F-B357-6C2222FF2E50}" sibTransId="{D92DBE7B-14DC-E144-A20B-EB22AFA5DD5C}"/>
    <dgm:cxn modelId="{60951360-5FD3-BE4A-B3A0-117B7E9A5F50}" srcId="{C58EAA98-08A4-7046-BE33-6600FA4EF879}" destId="{615FE480-FA5C-B44A-BA9A-AB0F7C86582C}" srcOrd="2" destOrd="0" parTransId="{8928C47C-2E89-AB41-9A74-C10B692BD520}" sibTransId="{A8AE4661-C4A5-7F44-BD27-B758C7A3D335}"/>
    <dgm:cxn modelId="{A246BA71-90AA-BD47-9D9C-09C23FF9CF74}" type="presOf" srcId="{D92DBE7B-14DC-E144-A20B-EB22AFA5DD5C}" destId="{77A67DF3-6FBE-B446-BF76-C529E11843C0}" srcOrd="0" destOrd="0" presId="urn:microsoft.com/office/officeart/2005/8/layout/bProcess3"/>
    <dgm:cxn modelId="{D817117B-3A48-2948-8AC8-5BAB8F5DB6FB}" type="presOf" srcId="{03262B4B-492C-C348-B4B1-72918094DBC4}" destId="{3C40FB65-2E99-C344-84D6-418EE5BE8999}" srcOrd="0" destOrd="0" presId="urn:microsoft.com/office/officeart/2005/8/layout/bProcess3"/>
    <dgm:cxn modelId="{23EE3390-8A2F-874B-B6FA-48F183EBE173}" srcId="{C58EAA98-08A4-7046-BE33-6600FA4EF879}" destId="{FA8FD28B-87C5-494A-9680-DAFB014F177E}" srcOrd="4" destOrd="0" parTransId="{9B43889C-9115-C244-A768-13EAEE8BDD30}" sibTransId="{C6236133-D110-EC44-A60E-5E9248E4BE1C}"/>
    <dgm:cxn modelId="{250DB594-35C0-5146-B839-18B8F07C00B6}" type="presOf" srcId="{BF07CED8-2134-4449-BBE9-68733F494D72}" destId="{DF231E11-D754-994D-8D1B-EBBEEC85A3A8}" srcOrd="1" destOrd="0" presId="urn:microsoft.com/office/officeart/2005/8/layout/bProcess3"/>
    <dgm:cxn modelId="{32798DA5-047C-144A-8698-D0D8C9C846D8}" srcId="{C58EAA98-08A4-7046-BE33-6600FA4EF879}" destId="{C4D7E463-9267-614E-B44C-7F7154D15D42}" srcOrd="0" destOrd="0" parTransId="{FCDECD3D-6648-6E4E-8C00-9B363679CE57}" sibTransId="{BF07CED8-2134-4449-BBE9-68733F494D72}"/>
    <dgm:cxn modelId="{63D628BC-3088-1747-BA6D-88F3C98CF872}" srcId="{C58EAA98-08A4-7046-BE33-6600FA4EF879}" destId="{B2239A4C-F8CE-C84D-BC46-9992648F7E45}" srcOrd="3" destOrd="0" parTransId="{A4466F45-E02D-4447-8BD2-5E104F5BBE0A}" sibTransId="{03262B4B-492C-C348-B4B1-72918094DBC4}"/>
    <dgm:cxn modelId="{77DC9EBC-2FEE-564D-89EF-D298D45D6B74}" type="presOf" srcId="{D92DBE7B-14DC-E144-A20B-EB22AFA5DD5C}" destId="{F3537FD1-C963-2A41-836E-2E88CF70E260}" srcOrd="1" destOrd="0" presId="urn:microsoft.com/office/officeart/2005/8/layout/bProcess3"/>
    <dgm:cxn modelId="{DF0452EE-C67A-2F4F-9D13-E52C222A7807}" type="presOf" srcId="{B2239A4C-F8CE-C84D-BC46-9992648F7E45}" destId="{C26748C8-9696-234C-92C4-6F018477B715}" srcOrd="0" destOrd="0" presId="urn:microsoft.com/office/officeart/2005/8/layout/bProcess3"/>
    <dgm:cxn modelId="{0EEA2BF2-7949-C941-B92D-FB8A08E402B8}" type="presOf" srcId="{C58EAA98-08A4-7046-BE33-6600FA4EF879}" destId="{33050EEF-EE34-FB4A-938C-DED52DB07B1D}" srcOrd="0" destOrd="0" presId="urn:microsoft.com/office/officeart/2005/8/layout/bProcess3"/>
    <dgm:cxn modelId="{FACEDDF6-954D-1A43-9970-FE4DAF62E8EA}" type="presOf" srcId="{A8AE4661-C4A5-7F44-BD27-B758C7A3D335}" destId="{E758D3F1-7F2F-114B-A8E6-E727CEAAEA3C}" srcOrd="1" destOrd="0" presId="urn:microsoft.com/office/officeart/2005/8/layout/bProcess3"/>
    <dgm:cxn modelId="{3975CFF7-23A1-CF47-A2FF-930FF1544382}" type="presOf" srcId="{615FE480-FA5C-B44A-BA9A-AB0F7C86582C}" destId="{28A68710-80F2-AF40-8B52-6F936D7B8614}" srcOrd="0" destOrd="0" presId="urn:microsoft.com/office/officeart/2005/8/layout/bProcess3"/>
    <dgm:cxn modelId="{0B268CFB-D0E9-F840-AF02-D44792CB3AC3}" type="presOf" srcId="{C4D7E463-9267-614E-B44C-7F7154D15D42}" destId="{FD48F19A-C697-D744-B950-CF0217DEC97E}" srcOrd="0" destOrd="0" presId="urn:microsoft.com/office/officeart/2005/8/layout/bProcess3"/>
    <dgm:cxn modelId="{78EC6146-4503-784D-9ACC-4DD9901584EF}" type="presParOf" srcId="{33050EEF-EE34-FB4A-938C-DED52DB07B1D}" destId="{FD48F19A-C697-D744-B950-CF0217DEC97E}" srcOrd="0" destOrd="0" presId="urn:microsoft.com/office/officeart/2005/8/layout/bProcess3"/>
    <dgm:cxn modelId="{77D9E5E9-53F1-1049-A8FE-96C9D766C25D}" type="presParOf" srcId="{33050EEF-EE34-FB4A-938C-DED52DB07B1D}" destId="{FDEDAD61-2460-F948-929F-891D2E7E6972}" srcOrd="1" destOrd="0" presId="urn:microsoft.com/office/officeart/2005/8/layout/bProcess3"/>
    <dgm:cxn modelId="{D81D374B-5EC5-674A-8FED-CED5C257C6A4}" type="presParOf" srcId="{FDEDAD61-2460-F948-929F-891D2E7E6972}" destId="{DF231E11-D754-994D-8D1B-EBBEEC85A3A8}" srcOrd="0" destOrd="0" presId="urn:microsoft.com/office/officeart/2005/8/layout/bProcess3"/>
    <dgm:cxn modelId="{62ABE358-25FB-9543-BAC0-4B7462A68575}" type="presParOf" srcId="{33050EEF-EE34-FB4A-938C-DED52DB07B1D}" destId="{3EBB9C34-3927-E844-8E63-F26206C17CC9}" srcOrd="2" destOrd="0" presId="urn:microsoft.com/office/officeart/2005/8/layout/bProcess3"/>
    <dgm:cxn modelId="{C054D767-578F-D242-8F01-4BDFF1EBA6BB}" type="presParOf" srcId="{33050EEF-EE34-FB4A-938C-DED52DB07B1D}" destId="{77A67DF3-6FBE-B446-BF76-C529E11843C0}" srcOrd="3" destOrd="0" presId="urn:microsoft.com/office/officeart/2005/8/layout/bProcess3"/>
    <dgm:cxn modelId="{42995A62-4D60-4047-A416-74A3A6835929}" type="presParOf" srcId="{77A67DF3-6FBE-B446-BF76-C529E11843C0}" destId="{F3537FD1-C963-2A41-836E-2E88CF70E260}" srcOrd="0" destOrd="0" presId="urn:microsoft.com/office/officeart/2005/8/layout/bProcess3"/>
    <dgm:cxn modelId="{2FCB5B2B-7D35-5542-8F4B-05C79E3771F5}" type="presParOf" srcId="{33050EEF-EE34-FB4A-938C-DED52DB07B1D}" destId="{28A68710-80F2-AF40-8B52-6F936D7B8614}" srcOrd="4" destOrd="0" presId="urn:microsoft.com/office/officeart/2005/8/layout/bProcess3"/>
    <dgm:cxn modelId="{8AC5CD00-5432-D146-B689-01FAB86ADC92}" type="presParOf" srcId="{33050EEF-EE34-FB4A-938C-DED52DB07B1D}" destId="{C70C4573-65A2-5446-9E74-0E29DF995558}" srcOrd="5" destOrd="0" presId="urn:microsoft.com/office/officeart/2005/8/layout/bProcess3"/>
    <dgm:cxn modelId="{32E64EA2-0970-3847-94CE-77E9762B3235}" type="presParOf" srcId="{C70C4573-65A2-5446-9E74-0E29DF995558}" destId="{E758D3F1-7F2F-114B-A8E6-E727CEAAEA3C}" srcOrd="0" destOrd="0" presId="urn:microsoft.com/office/officeart/2005/8/layout/bProcess3"/>
    <dgm:cxn modelId="{61DC7CBF-1418-3E46-A0D5-B63BC7E04544}" type="presParOf" srcId="{33050EEF-EE34-FB4A-938C-DED52DB07B1D}" destId="{C26748C8-9696-234C-92C4-6F018477B715}" srcOrd="6" destOrd="0" presId="urn:microsoft.com/office/officeart/2005/8/layout/bProcess3"/>
    <dgm:cxn modelId="{274DF7BC-297F-E446-A0A5-22C3BF2A7C90}" type="presParOf" srcId="{33050EEF-EE34-FB4A-938C-DED52DB07B1D}" destId="{3C40FB65-2E99-C344-84D6-418EE5BE8999}" srcOrd="7" destOrd="0" presId="urn:microsoft.com/office/officeart/2005/8/layout/bProcess3"/>
    <dgm:cxn modelId="{D226B98A-D7CA-7F4E-8EDC-CA64BE8E10C6}" type="presParOf" srcId="{3C40FB65-2E99-C344-84D6-418EE5BE8999}" destId="{5089FC43-93A0-7048-9F14-9D6F70D9128A}" srcOrd="0" destOrd="0" presId="urn:microsoft.com/office/officeart/2005/8/layout/bProcess3"/>
    <dgm:cxn modelId="{A0D82CB5-72BB-9E4E-8560-79AE94AE5866}" type="presParOf" srcId="{33050EEF-EE34-FB4A-938C-DED52DB07B1D}" destId="{22A2A879-9598-BA41-A568-DC39C85D8878}" srcOrd="8"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633FAC-330F-D34B-8B6C-0D81D145A43B}">
      <dsp:nvSpPr>
        <dsp:cNvPr id="0" name=""/>
        <dsp:cNvSpPr/>
      </dsp:nvSpPr>
      <dsp:spPr>
        <a:xfrm>
          <a:off x="2205632" y="250"/>
          <a:ext cx="1379934" cy="1379934"/>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Bad Data</a:t>
          </a:r>
        </a:p>
      </dsp:txBody>
      <dsp:txXfrm>
        <a:off x="2407719" y="202337"/>
        <a:ext cx="975760" cy="975760"/>
      </dsp:txXfrm>
    </dsp:sp>
    <dsp:sp modelId="{66BD1844-7C9C-B247-B036-089EDF773082}">
      <dsp:nvSpPr>
        <dsp:cNvPr id="0" name=""/>
        <dsp:cNvSpPr/>
      </dsp:nvSpPr>
      <dsp:spPr>
        <a:xfrm rot="2160000">
          <a:off x="3542201" y="1060769"/>
          <a:ext cx="367856" cy="465727"/>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552739" y="1121481"/>
        <a:ext cx="257499" cy="279437"/>
      </dsp:txXfrm>
    </dsp:sp>
    <dsp:sp modelId="{54E9F2E1-E14B-F74F-9F9A-78FAD11E4F89}">
      <dsp:nvSpPr>
        <dsp:cNvPr id="0" name=""/>
        <dsp:cNvSpPr/>
      </dsp:nvSpPr>
      <dsp:spPr>
        <a:xfrm>
          <a:off x="3883537" y="1219319"/>
          <a:ext cx="1379934" cy="1379934"/>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Incorrect Analysis</a:t>
          </a:r>
        </a:p>
      </dsp:txBody>
      <dsp:txXfrm>
        <a:off x="4085624" y="1421406"/>
        <a:ext cx="975760" cy="975760"/>
      </dsp:txXfrm>
    </dsp:sp>
    <dsp:sp modelId="{8B8811D3-994B-2D40-88D8-8AEDF5CDF09D}">
      <dsp:nvSpPr>
        <dsp:cNvPr id="0" name=""/>
        <dsp:cNvSpPr/>
      </dsp:nvSpPr>
      <dsp:spPr>
        <a:xfrm rot="6480000">
          <a:off x="4072341" y="2652769"/>
          <a:ext cx="367856" cy="465727"/>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4144571" y="2693436"/>
        <a:ext cx="257499" cy="279437"/>
      </dsp:txXfrm>
    </dsp:sp>
    <dsp:sp modelId="{9C706273-05A2-FF4C-9CBE-1465BCB3459B}">
      <dsp:nvSpPr>
        <dsp:cNvPr id="0" name=""/>
        <dsp:cNvSpPr/>
      </dsp:nvSpPr>
      <dsp:spPr>
        <a:xfrm>
          <a:off x="3242634" y="3191814"/>
          <a:ext cx="1379934" cy="1379934"/>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Invalid </a:t>
          </a:r>
        </a:p>
        <a:p>
          <a:pPr marL="0" lvl="0" indent="0" algn="ctr" defTabSz="755650">
            <a:lnSpc>
              <a:spcPct val="90000"/>
            </a:lnSpc>
            <a:spcBef>
              <a:spcPct val="0"/>
            </a:spcBef>
            <a:spcAft>
              <a:spcPct val="35000"/>
            </a:spcAft>
            <a:buNone/>
          </a:pPr>
          <a:r>
            <a:rPr lang="en-US" sz="1700" kern="1200" dirty="0"/>
            <a:t>Insights</a:t>
          </a:r>
        </a:p>
      </dsp:txBody>
      <dsp:txXfrm>
        <a:off x="3444721" y="3393901"/>
        <a:ext cx="975760" cy="975760"/>
      </dsp:txXfrm>
    </dsp:sp>
    <dsp:sp modelId="{DFA96D8A-90C3-A64C-84BE-5839419FC827}">
      <dsp:nvSpPr>
        <dsp:cNvPr id="0" name=""/>
        <dsp:cNvSpPr/>
      </dsp:nvSpPr>
      <dsp:spPr>
        <a:xfrm rot="10800000">
          <a:off x="2722082" y="3648917"/>
          <a:ext cx="367856" cy="465727"/>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2832439" y="3742062"/>
        <a:ext cx="257499" cy="279437"/>
      </dsp:txXfrm>
    </dsp:sp>
    <dsp:sp modelId="{B77EBBC0-B06B-9E43-AFB7-C1B5E6C8F07F}">
      <dsp:nvSpPr>
        <dsp:cNvPr id="0" name=""/>
        <dsp:cNvSpPr/>
      </dsp:nvSpPr>
      <dsp:spPr>
        <a:xfrm>
          <a:off x="1168630" y="3191814"/>
          <a:ext cx="1379934" cy="1379934"/>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Wrong Decisions</a:t>
          </a:r>
        </a:p>
      </dsp:txBody>
      <dsp:txXfrm>
        <a:off x="1370717" y="3393901"/>
        <a:ext cx="975760" cy="975760"/>
      </dsp:txXfrm>
    </dsp:sp>
    <dsp:sp modelId="{30371A23-9361-FB49-9F6E-94A936CD51AC}">
      <dsp:nvSpPr>
        <dsp:cNvPr id="0" name=""/>
        <dsp:cNvSpPr/>
      </dsp:nvSpPr>
      <dsp:spPr>
        <a:xfrm rot="15120000">
          <a:off x="1357435" y="2672572"/>
          <a:ext cx="367856" cy="465727"/>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1429665" y="2818195"/>
        <a:ext cx="257499" cy="279437"/>
      </dsp:txXfrm>
    </dsp:sp>
    <dsp:sp modelId="{421A17A7-AEEA-9B42-990C-A1BD64395E34}">
      <dsp:nvSpPr>
        <dsp:cNvPr id="0" name=""/>
        <dsp:cNvSpPr/>
      </dsp:nvSpPr>
      <dsp:spPr>
        <a:xfrm>
          <a:off x="527728" y="1219319"/>
          <a:ext cx="1379934" cy="1379934"/>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Poor Outcomes</a:t>
          </a:r>
        </a:p>
      </dsp:txBody>
      <dsp:txXfrm>
        <a:off x="729815" y="1421406"/>
        <a:ext cx="975760" cy="975760"/>
      </dsp:txXfrm>
    </dsp:sp>
    <dsp:sp modelId="{1848C9A9-15BC-FD43-9415-3AE4248D2809}">
      <dsp:nvSpPr>
        <dsp:cNvPr id="0" name=""/>
        <dsp:cNvSpPr/>
      </dsp:nvSpPr>
      <dsp:spPr>
        <a:xfrm rot="19440000">
          <a:off x="1864296" y="1073008"/>
          <a:ext cx="367856" cy="465727"/>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874834" y="1198586"/>
        <a:ext cx="257499" cy="2794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BC09E3-93B4-0241-A647-58333DD72B5C}">
      <dsp:nvSpPr>
        <dsp:cNvPr id="0" name=""/>
        <dsp:cNvSpPr/>
      </dsp:nvSpPr>
      <dsp:spPr>
        <a:xfrm>
          <a:off x="805179" y="497840"/>
          <a:ext cx="782320" cy="782320"/>
        </a:xfrm>
        <a:prstGeom prst="gear9">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Machine</a:t>
          </a:r>
        </a:p>
      </dsp:txBody>
      <dsp:txXfrm>
        <a:off x="962460" y="681095"/>
        <a:ext cx="467758" cy="402128"/>
      </dsp:txXfrm>
    </dsp:sp>
    <dsp:sp modelId="{1F486B07-622D-A745-A587-426AAB1C03A1}">
      <dsp:nvSpPr>
        <dsp:cNvPr id="0" name=""/>
        <dsp:cNvSpPr/>
      </dsp:nvSpPr>
      <dsp:spPr>
        <a:xfrm>
          <a:off x="350011" y="312928"/>
          <a:ext cx="568960" cy="568960"/>
        </a:xfrm>
        <a:prstGeom prst="gear6">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sensor</a:t>
          </a:r>
        </a:p>
      </dsp:txBody>
      <dsp:txXfrm>
        <a:off x="493248" y="457031"/>
        <a:ext cx="282486" cy="280754"/>
      </dsp:txXfrm>
    </dsp:sp>
    <dsp:sp modelId="{BCB5497B-CF87-844A-9E1A-4DEDBE4B2AC3}">
      <dsp:nvSpPr>
        <dsp:cNvPr id="0" name=""/>
        <dsp:cNvSpPr/>
      </dsp:nvSpPr>
      <dsp:spPr>
        <a:xfrm>
          <a:off x="792055" y="391188"/>
          <a:ext cx="962253" cy="962253"/>
        </a:xfrm>
        <a:prstGeom prst="circularArrow">
          <a:avLst>
            <a:gd name="adj1" fmla="val 4878"/>
            <a:gd name="adj2" fmla="val 312630"/>
            <a:gd name="adj3" fmla="val 2777205"/>
            <a:gd name="adj4" fmla="val 15816062"/>
            <a:gd name="adj5" fmla="val 5691"/>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46D063A-5665-F146-988F-3DB98CB38EA9}">
      <dsp:nvSpPr>
        <dsp:cNvPr id="0" name=""/>
        <dsp:cNvSpPr/>
      </dsp:nvSpPr>
      <dsp:spPr>
        <a:xfrm>
          <a:off x="249250" y="198934"/>
          <a:ext cx="727557" cy="727557"/>
        </a:xfrm>
        <a:prstGeom prst="leftCircularArrow">
          <a:avLst>
            <a:gd name="adj1" fmla="val 6452"/>
            <a:gd name="adj2" fmla="val 429999"/>
            <a:gd name="adj3" fmla="val 10489124"/>
            <a:gd name="adj4" fmla="val 14837806"/>
            <a:gd name="adj5" fmla="val 7527"/>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7FDE07-B80E-D841-8AAA-0B54233B46DA}">
      <dsp:nvSpPr>
        <dsp:cNvPr id="0" name=""/>
        <dsp:cNvSpPr/>
      </dsp:nvSpPr>
      <dsp:spPr>
        <a:xfrm>
          <a:off x="445770" y="396240"/>
          <a:ext cx="544830" cy="544830"/>
        </a:xfrm>
        <a:prstGeom prst="gear9">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 </a:t>
          </a:r>
        </a:p>
      </dsp:txBody>
      <dsp:txXfrm>
        <a:off x="555305" y="523864"/>
        <a:ext cx="325760" cy="280054"/>
      </dsp:txXfrm>
    </dsp:sp>
    <dsp:sp modelId="{45EB2FC0-DEDB-E04E-9EC2-71111D3B9D1E}">
      <dsp:nvSpPr>
        <dsp:cNvPr id="0" name=""/>
        <dsp:cNvSpPr/>
      </dsp:nvSpPr>
      <dsp:spPr>
        <a:xfrm>
          <a:off x="128778" y="217931"/>
          <a:ext cx="396240" cy="396240"/>
        </a:xfrm>
        <a:prstGeom prst="gear6">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 </a:t>
          </a:r>
        </a:p>
      </dsp:txBody>
      <dsp:txXfrm>
        <a:off x="228533" y="318289"/>
        <a:ext cx="196730" cy="195524"/>
      </dsp:txXfrm>
    </dsp:sp>
    <dsp:sp modelId="{EAF0D476-F375-A749-9F80-05E2DC7E6C19}">
      <dsp:nvSpPr>
        <dsp:cNvPr id="0" name=""/>
        <dsp:cNvSpPr/>
      </dsp:nvSpPr>
      <dsp:spPr>
        <a:xfrm>
          <a:off x="422437" y="279651"/>
          <a:ext cx="670140" cy="670140"/>
        </a:xfrm>
        <a:prstGeom prst="circularArrow">
          <a:avLst>
            <a:gd name="adj1" fmla="val 4878"/>
            <a:gd name="adj2" fmla="val 312630"/>
            <a:gd name="adj3" fmla="val 2647269"/>
            <a:gd name="adj4" fmla="val 16105043"/>
            <a:gd name="adj5" fmla="val 5691"/>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89D0A2B-755F-DE43-93CC-4D212E29F176}">
      <dsp:nvSpPr>
        <dsp:cNvPr id="0" name=""/>
        <dsp:cNvSpPr/>
      </dsp:nvSpPr>
      <dsp:spPr>
        <a:xfrm>
          <a:off x="58604" y="144007"/>
          <a:ext cx="506691" cy="506691"/>
        </a:xfrm>
        <a:prstGeom prst="leftCircularArrow">
          <a:avLst>
            <a:gd name="adj1" fmla="val 6452"/>
            <a:gd name="adj2" fmla="val 429999"/>
            <a:gd name="adj3" fmla="val 10489124"/>
            <a:gd name="adj4" fmla="val 14837806"/>
            <a:gd name="adj5" fmla="val 7527"/>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EDAD61-2460-F948-929F-891D2E7E6972}">
      <dsp:nvSpPr>
        <dsp:cNvPr id="0" name=""/>
        <dsp:cNvSpPr/>
      </dsp:nvSpPr>
      <dsp:spPr>
        <a:xfrm>
          <a:off x="1823832" y="461506"/>
          <a:ext cx="356734" cy="91440"/>
        </a:xfrm>
        <a:custGeom>
          <a:avLst/>
          <a:gdLst/>
          <a:ahLst/>
          <a:cxnLst/>
          <a:rect l="0" t="0" r="0" b="0"/>
          <a:pathLst>
            <a:path>
              <a:moveTo>
                <a:pt x="0" y="45720"/>
              </a:moveTo>
              <a:lnTo>
                <a:pt x="356734"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2516" y="505289"/>
        <a:ext cx="19366" cy="3873"/>
      </dsp:txXfrm>
    </dsp:sp>
    <dsp:sp modelId="{FD48F19A-C697-D744-B950-CF0217DEC97E}">
      <dsp:nvSpPr>
        <dsp:cNvPr id="0" name=""/>
        <dsp:cNvSpPr/>
      </dsp:nvSpPr>
      <dsp:spPr>
        <a:xfrm>
          <a:off x="141567" y="2006"/>
          <a:ext cx="1684064" cy="1010438"/>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Obtain</a:t>
          </a:r>
        </a:p>
      </dsp:txBody>
      <dsp:txXfrm>
        <a:off x="141567" y="2006"/>
        <a:ext cx="1684064" cy="1010438"/>
      </dsp:txXfrm>
    </dsp:sp>
    <dsp:sp modelId="{77A67DF3-6FBE-B446-BF76-C529E11843C0}">
      <dsp:nvSpPr>
        <dsp:cNvPr id="0" name=""/>
        <dsp:cNvSpPr/>
      </dsp:nvSpPr>
      <dsp:spPr>
        <a:xfrm>
          <a:off x="983600" y="1010645"/>
          <a:ext cx="2071399" cy="356734"/>
        </a:xfrm>
        <a:custGeom>
          <a:avLst/>
          <a:gdLst/>
          <a:ahLst/>
          <a:cxnLst/>
          <a:rect l="0" t="0" r="0" b="0"/>
          <a:pathLst>
            <a:path>
              <a:moveTo>
                <a:pt x="2071399" y="0"/>
              </a:moveTo>
              <a:lnTo>
                <a:pt x="2071399" y="195467"/>
              </a:lnTo>
              <a:lnTo>
                <a:pt x="0" y="195467"/>
              </a:lnTo>
              <a:lnTo>
                <a:pt x="0" y="356734"/>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66617" y="1187076"/>
        <a:ext cx="105365" cy="3873"/>
      </dsp:txXfrm>
    </dsp:sp>
    <dsp:sp modelId="{3EBB9C34-3927-E844-8E63-F26206C17CC9}">
      <dsp:nvSpPr>
        <dsp:cNvPr id="0" name=""/>
        <dsp:cNvSpPr/>
      </dsp:nvSpPr>
      <dsp:spPr>
        <a:xfrm>
          <a:off x="2212967" y="2006"/>
          <a:ext cx="1684064" cy="1010438"/>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Understand</a:t>
          </a:r>
        </a:p>
      </dsp:txBody>
      <dsp:txXfrm>
        <a:off x="2212967" y="2006"/>
        <a:ext cx="1684064" cy="1010438"/>
      </dsp:txXfrm>
    </dsp:sp>
    <dsp:sp modelId="{C70C4573-65A2-5446-9E74-0E29DF995558}">
      <dsp:nvSpPr>
        <dsp:cNvPr id="0" name=""/>
        <dsp:cNvSpPr/>
      </dsp:nvSpPr>
      <dsp:spPr>
        <a:xfrm>
          <a:off x="1823832" y="1859280"/>
          <a:ext cx="356734" cy="91440"/>
        </a:xfrm>
        <a:custGeom>
          <a:avLst/>
          <a:gdLst/>
          <a:ahLst/>
          <a:cxnLst/>
          <a:rect l="0" t="0" r="0" b="0"/>
          <a:pathLst>
            <a:path>
              <a:moveTo>
                <a:pt x="0" y="45720"/>
              </a:moveTo>
              <a:lnTo>
                <a:pt x="356734"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2516" y="1903063"/>
        <a:ext cx="19366" cy="3873"/>
      </dsp:txXfrm>
    </dsp:sp>
    <dsp:sp modelId="{28A68710-80F2-AF40-8B52-6F936D7B8614}">
      <dsp:nvSpPr>
        <dsp:cNvPr id="0" name=""/>
        <dsp:cNvSpPr/>
      </dsp:nvSpPr>
      <dsp:spPr>
        <a:xfrm>
          <a:off x="141567" y="1399780"/>
          <a:ext cx="1684064" cy="1010438"/>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Transform</a:t>
          </a:r>
        </a:p>
      </dsp:txBody>
      <dsp:txXfrm>
        <a:off x="141567" y="1399780"/>
        <a:ext cx="1684064" cy="1010438"/>
      </dsp:txXfrm>
    </dsp:sp>
    <dsp:sp modelId="{3C40FB65-2E99-C344-84D6-418EE5BE8999}">
      <dsp:nvSpPr>
        <dsp:cNvPr id="0" name=""/>
        <dsp:cNvSpPr/>
      </dsp:nvSpPr>
      <dsp:spPr>
        <a:xfrm>
          <a:off x="983600" y="2408419"/>
          <a:ext cx="2071399" cy="356734"/>
        </a:xfrm>
        <a:custGeom>
          <a:avLst/>
          <a:gdLst/>
          <a:ahLst/>
          <a:cxnLst/>
          <a:rect l="0" t="0" r="0" b="0"/>
          <a:pathLst>
            <a:path>
              <a:moveTo>
                <a:pt x="2071399" y="0"/>
              </a:moveTo>
              <a:lnTo>
                <a:pt x="2071399" y="195467"/>
              </a:lnTo>
              <a:lnTo>
                <a:pt x="0" y="195467"/>
              </a:lnTo>
              <a:lnTo>
                <a:pt x="0" y="356734"/>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66617" y="2584850"/>
        <a:ext cx="105365" cy="3873"/>
      </dsp:txXfrm>
    </dsp:sp>
    <dsp:sp modelId="{C26748C8-9696-234C-92C4-6F018477B715}">
      <dsp:nvSpPr>
        <dsp:cNvPr id="0" name=""/>
        <dsp:cNvSpPr/>
      </dsp:nvSpPr>
      <dsp:spPr>
        <a:xfrm>
          <a:off x="2212967" y="1399780"/>
          <a:ext cx="1684064" cy="1010438"/>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Augment</a:t>
          </a:r>
        </a:p>
      </dsp:txBody>
      <dsp:txXfrm>
        <a:off x="2212967" y="1399780"/>
        <a:ext cx="1684064" cy="1010438"/>
      </dsp:txXfrm>
    </dsp:sp>
    <dsp:sp modelId="{22A2A879-9598-BA41-A568-DC39C85D8878}">
      <dsp:nvSpPr>
        <dsp:cNvPr id="0" name=""/>
        <dsp:cNvSpPr/>
      </dsp:nvSpPr>
      <dsp:spPr>
        <a:xfrm>
          <a:off x="141567" y="2797554"/>
          <a:ext cx="1684064" cy="1010438"/>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Shape</a:t>
          </a:r>
        </a:p>
      </dsp:txBody>
      <dsp:txXfrm>
        <a:off x="141567" y="2797554"/>
        <a:ext cx="1684064" cy="1010438"/>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0F830A1-3891-4B82-A120-081866556DA0}" type="datetimeFigureOut">
              <a:rPr lang="en-US" smtClean="0"/>
              <a:pPr/>
              <a:t>12/26/2023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CC9574-A819-4FE4-99A7-1E27AD09ADC2}" type="slidenum">
              <a:rPr lang="en-US" smtClean="0"/>
              <a:pPr/>
              <a:t>‹#›</a:t>
            </a:fld>
            <a:endParaRPr lang="en-US" dirty="0"/>
          </a:p>
        </p:txBody>
      </p:sp>
    </p:spTree>
    <p:extLst>
      <p:ext uri="{BB962C8B-B14F-4D97-AF65-F5344CB8AC3E}">
        <p14:creationId xmlns:p14="http://schemas.microsoft.com/office/powerpoint/2010/main" val="3264173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demonstrates the new capabilities of PowerPoint and it is best viewed in Slide Show. These slides are designed to give you great ideas for the presentations you’ll create in PowerPoint 2011!</a:t>
            </a:r>
          </a:p>
          <a:p>
            <a:endParaRPr lang="en-US" dirty="0"/>
          </a:p>
          <a:p>
            <a:r>
              <a:rPr lang="en-US" sz="1200" kern="1200" dirty="0">
                <a:solidFill>
                  <a:schemeClr val="tx1"/>
                </a:solidFill>
                <a:effectLst/>
                <a:latin typeface="+mn-lt"/>
                <a:ea typeface="+mn-ea"/>
                <a:cs typeface="+mn-cs"/>
              </a:rPr>
              <a:t>For more sample templates, click the File menu, and then click New From Template.  Under Templates, click Presentations.</a:t>
            </a:r>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3</a:t>
            </a:fld>
            <a:endParaRPr lang="en-US" dirty="0"/>
          </a:p>
        </p:txBody>
      </p:sp>
    </p:spTree>
    <p:extLst>
      <p:ext uri="{BB962C8B-B14F-4D97-AF65-F5344CB8AC3E}">
        <p14:creationId xmlns:p14="http://schemas.microsoft.com/office/powerpoint/2010/main" val="3057607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7</a:t>
            </a:fld>
            <a:endParaRPr lang="en-US" dirty="0"/>
          </a:p>
        </p:txBody>
      </p:sp>
    </p:spTree>
    <p:extLst>
      <p:ext uri="{BB962C8B-B14F-4D97-AF65-F5344CB8AC3E}">
        <p14:creationId xmlns:p14="http://schemas.microsoft.com/office/powerpoint/2010/main" val="1414056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9</a:t>
            </a:fld>
            <a:endParaRPr lang="en-US" dirty="0"/>
          </a:p>
        </p:txBody>
      </p:sp>
    </p:spTree>
    <p:extLst>
      <p:ext uri="{BB962C8B-B14F-4D97-AF65-F5344CB8AC3E}">
        <p14:creationId xmlns:p14="http://schemas.microsoft.com/office/powerpoint/2010/main" val="1287283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10</a:t>
            </a:fld>
            <a:endParaRPr lang="en-US" dirty="0"/>
          </a:p>
        </p:txBody>
      </p:sp>
    </p:spTree>
    <p:extLst>
      <p:ext uri="{BB962C8B-B14F-4D97-AF65-F5344CB8AC3E}">
        <p14:creationId xmlns:p14="http://schemas.microsoft.com/office/powerpoint/2010/main" val="1574074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17</a:t>
            </a:fld>
            <a:endParaRPr lang="en-US" dirty="0"/>
          </a:p>
        </p:txBody>
      </p:sp>
    </p:spTree>
    <p:extLst>
      <p:ext uri="{BB962C8B-B14F-4D97-AF65-F5344CB8AC3E}">
        <p14:creationId xmlns:p14="http://schemas.microsoft.com/office/powerpoint/2010/main" val="3538540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24</a:t>
            </a:fld>
            <a:endParaRPr lang="en-US" dirty="0"/>
          </a:p>
        </p:txBody>
      </p:sp>
    </p:spTree>
    <p:extLst>
      <p:ext uri="{BB962C8B-B14F-4D97-AF65-F5344CB8AC3E}">
        <p14:creationId xmlns:p14="http://schemas.microsoft.com/office/powerpoint/2010/main" val="138131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31</a:t>
            </a:fld>
            <a:endParaRPr lang="en-US" dirty="0">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stretch>
            <a:fillRect/>
          </a:stretch>
        </p:blipFill>
        <p:spPr>
          <a:xfrm>
            <a:off x="20548" y="20547"/>
            <a:ext cx="3498527" cy="2825393"/>
          </a:xfrm>
          <a:prstGeom prst="rect">
            <a:avLst/>
          </a:prstGeom>
        </p:spPr>
      </p:pic>
      <p:pic>
        <p:nvPicPr>
          <p:cNvPr id="8" name="Picture 7"/>
          <p:cNvPicPr>
            <a:picLocks noChangeAspect="1"/>
          </p:cNvPicPr>
          <p:nvPr userDrawn="1"/>
        </p:nvPicPr>
        <p:blipFill>
          <a:blip r:embed="rId3" cstate="print"/>
          <a:stretch>
            <a:fillRect/>
          </a:stretch>
        </p:blipFill>
        <p:spPr>
          <a:xfrm>
            <a:off x="3503486" y="20548"/>
            <a:ext cx="5624418" cy="2825496"/>
          </a:xfrm>
          <a:prstGeom prst="rect">
            <a:avLst/>
          </a:prstGeom>
        </p:spPr>
      </p:pic>
      <p:pic>
        <p:nvPicPr>
          <p:cNvPr id="9" name="Picture 8"/>
          <p:cNvPicPr>
            <a:picLocks noChangeAspect="1"/>
          </p:cNvPicPr>
          <p:nvPr userDrawn="1"/>
        </p:nvPicPr>
        <p:blipFill>
          <a:blip r:embed="rId4" cstate="print"/>
          <a:stretch>
            <a:fillRect/>
          </a:stretch>
        </p:blipFill>
        <p:spPr>
          <a:xfrm>
            <a:off x="20923" y="2818500"/>
            <a:ext cx="7668994" cy="2296266"/>
          </a:xfrm>
          <a:prstGeom prst="rect">
            <a:avLst/>
          </a:prstGeom>
        </p:spPr>
      </p:pic>
      <p:pic>
        <p:nvPicPr>
          <p:cNvPr id="10" name="Picture 9"/>
          <p:cNvPicPr>
            <a:picLocks noChangeAspect="1"/>
          </p:cNvPicPr>
          <p:nvPr userDrawn="1"/>
        </p:nvPicPr>
        <p:blipFill>
          <a:blip r:embed="rId5" cstate="print"/>
          <a:stretch>
            <a:fillRect/>
          </a:stretch>
        </p:blipFill>
        <p:spPr>
          <a:xfrm>
            <a:off x="7662119" y="2819400"/>
            <a:ext cx="1461333" cy="2293850"/>
          </a:xfrm>
          <a:prstGeom prst="rect">
            <a:avLst/>
          </a:prstGeom>
        </p:spPr>
      </p:pic>
      <p:pic>
        <p:nvPicPr>
          <p:cNvPr id="11" name="Picture 10"/>
          <p:cNvPicPr>
            <a:picLocks/>
          </p:cNvPicPr>
          <p:nvPr userDrawn="1"/>
        </p:nvPicPr>
        <p:blipFill>
          <a:blip r:embed="rId6" cstate="print"/>
          <a:stretch>
            <a:fillRect/>
          </a:stretch>
        </p:blipFill>
        <p:spPr>
          <a:xfrm>
            <a:off x="20548" y="5089818"/>
            <a:ext cx="9098280" cy="1737360"/>
          </a:xfrm>
          <a:prstGeom prst="rect">
            <a:avLst/>
          </a:prstGeom>
        </p:spPr>
      </p:pic>
      <p:sp>
        <p:nvSpPr>
          <p:cNvPr id="14" name="Rectangle 13"/>
          <p:cNvSpPr/>
          <p:nvPr userDrawn="1"/>
        </p:nvSpPr>
        <p:spPr>
          <a:xfrm>
            <a:off x="8755230" y="2469776"/>
            <a:ext cx="304800" cy="152400"/>
          </a:xfrm>
          <a:prstGeom prst="rect">
            <a:avLst/>
          </a:prstGeom>
          <a:solidFill>
            <a:srgbClr val="F27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47F28"/>
              </a:solidFill>
            </a:endParaRPr>
          </a:p>
        </p:txBody>
      </p:sp>
      <p:sp>
        <p:nvSpPr>
          <p:cNvPr id="4" name="Date Placeholder 3"/>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12/26/2023</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
        <p:nvSpPr>
          <p:cNvPr id="15" name="Text Placeholder 15"/>
          <p:cNvSpPr>
            <a:spLocks noGrp="1"/>
          </p:cNvSpPr>
          <p:nvPr>
            <p:ph type="body" sz="quarter" idx="14" hasCustomPrompt="1"/>
          </p:nvPr>
        </p:nvSpPr>
        <p:spPr>
          <a:xfrm>
            <a:off x="3581400" y="1295400"/>
            <a:ext cx="5105400" cy="1416269"/>
          </a:xfrm>
        </p:spPr>
        <p:txBody>
          <a:bodyPr anchor="b">
            <a:normAutofit/>
          </a:bodyPr>
          <a:lstStyle>
            <a:lvl1pPr algn="r">
              <a:buNone/>
              <a:defRPr lang="en-US" sz="2200" kern="1200" dirty="0" smtClean="0">
                <a:solidFill>
                  <a:schemeClr val="tx1">
                    <a:lumMod val="75000"/>
                    <a:lumOff val="25000"/>
                  </a:schemeClr>
                </a:solidFill>
                <a:latin typeface="Calibri" pitchFamily="34" charset="0"/>
                <a:ea typeface="+mn-ea"/>
                <a:cs typeface="+mn-cs"/>
              </a:defRPr>
            </a:lvl1pPr>
          </a:lstStyle>
          <a:p>
            <a:pPr lvl="0"/>
            <a:r>
              <a:rPr lang="en-US" dirty="0"/>
              <a:t>Click to edit Master subtitle style</a:t>
            </a:r>
          </a:p>
        </p:txBody>
      </p:sp>
      <p:sp>
        <p:nvSpPr>
          <p:cNvPr id="2" name="Title 1"/>
          <p:cNvSpPr>
            <a:spLocks noGrp="1"/>
          </p:cNvSpPr>
          <p:nvPr>
            <p:ph type="title"/>
          </p:nvPr>
        </p:nvSpPr>
        <p:spPr>
          <a:xfrm>
            <a:off x="106344" y="4114800"/>
            <a:ext cx="7315200" cy="914400"/>
          </a:xfrm>
        </p:spPr>
        <p:txBody>
          <a:bodyPr anchor="b" anchorCtr="0">
            <a:normAutofit/>
          </a:bodyPr>
          <a:lstStyle>
            <a:lvl1pPr marL="0" indent="0">
              <a:defRPr lang="en-US" sz="3600" b="1" kern="1200" baseline="0">
                <a:solidFill>
                  <a:schemeClr val="bg1"/>
                </a:solidFill>
                <a:latin typeface="Arial" pitchFamily="34" charset="0"/>
                <a:ea typeface="+mn-ea"/>
                <a:cs typeface="Arial" pitchFamily="34" charset="0"/>
              </a:defRPr>
            </a:lvl1pPr>
          </a:lstStyle>
          <a:p>
            <a:pPr marL="342900" lvl="0" indent="-342900" algn="l" defTabSz="914400" rtl="0" eaLnBrk="1" latinLnBrk="0" hangingPunct="1">
              <a:spcBef>
                <a:spcPct val="20000"/>
              </a:spcBef>
              <a:buFont typeface="Arial" pitchFamily="34" charset="0"/>
              <a:buNone/>
            </a:pPr>
            <a:r>
              <a:rPr lang="en-US"/>
              <a:t>Click to edit Master title style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anim calcmode="lin" valueType="num">
                                      <p:cBhvr additive="base">
                                        <p:cTn id="15"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5">
                                            <p:txEl>
                                              <p:pRg st="0" end="0"/>
                                            </p:txEl>
                                          </p:spTgt>
                                        </p:tgtEl>
                                        <p:attrNameLst>
                                          <p:attrName>ppt_y</p:attrName>
                                        </p:attrNameLst>
                                      </p:cBhvr>
                                      <p:tavLst>
                                        <p:tav tm="0">
                                          <p:val>
                                            <p:strVal val="#ppt_y"/>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anim calcmode="lin" valueType="num">
                                      <p:cBhvr>
                                        <p:cTn id="20" dur="500" fill="hold"/>
                                        <p:tgtEl>
                                          <p:spTgt spid="11"/>
                                        </p:tgtEl>
                                        <p:attrNameLst>
                                          <p:attrName>ppt_x</p:attrName>
                                        </p:attrNameLst>
                                      </p:cBhvr>
                                      <p:tavLst>
                                        <p:tav tm="0">
                                          <p:val>
                                            <p:strVal val="#ppt_x"/>
                                          </p:val>
                                        </p:tav>
                                        <p:tav tm="100000">
                                          <p:val>
                                            <p:strVal val="#ppt_x"/>
                                          </p:val>
                                        </p:tav>
                                      </p:tavLst>
                                    </p:anim>
                                    <p:anim calcmode="lin" valueType="num">
                                      <p:cBhvr>
                                        <p:cTn id="21" dur="500" fill="hold"/>
                                        <p:tgtEl>
                                          <p:spTgt spid="11"/>
                                        </p:tgtEl>
                                        <p:attrNameLst>
                                          <p:attrName>ppt_y</p:attrName>
                                        </p:attrNameLst>
                                      </p:cBhvr>
                                      <p:tavLst>
                                        <p:tav tm="0">
                                          <p:val>
                                            <p:strVal val="#ppt_y+.1"/>
                                          </p:val>
                                        </p:tav>
                                        <p:tav tm="100000">
                                          <p:val>
                                            <p:strVal val="#ppt_y"/>
                                          </p:val>
                                        </p:tav>
                                      </p:tavLst>
                                    </p:anim>
                                  </p:childTnLst>
                                </p:cTn>
                              </p:par>
                              <p:par>
                                <p:cTn id="22" presetID="2" presetClass="entr" presetSubtype="8"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1+#ppt_w/2"/>
                                          </p:val>
                                        </p:tav>
                                        <p:tav tm="100000">
                                          <p:val>
                                            <p:strVal val="#ppt_x"/>
                                          </p:val>
                                        </p:tav>
                                      </p:tavLst>
                                    </p:anim>
                                    <p:anim calcmode="lin" valueType="num">
                                      <p:cBhvr additive="base">
                                        <p:cTn id="29" dur="500" fill="hold"/>
                                        <p:tgtEl>
                                          <p:spTgt spid="10"/>
                                        </p:tgtEl>
                                        <p:attrNameLst>
                                          <p:attrName>ppt_y</p:attrName>
                                        </p:attrNameLst>
                                      </p:cBhvr>
                                      <p:tavLst>
                                        <p:tav tm="0">
                                          <p:val>
                                            <p:strVal val="#ppt_y"/>
                                          </p:val>
                                        </p:tav>
                                        <p:tav tm="100000">
                                          <p:val>
                                            <p:strVal val="#ppt_y"/>
                                          </p:val>
                                        </p:tav>
                                      </p:tavLst>
                                    </p:anim>
                                  </p:childTnLst>
                                </p:cTn>
                              </p:par>
                              <p:par>
                                <p:cTn id="30" presetID="10" presetClass="entr" presetSubtype="0" fill="hold" grpId="0" nodeType="withEffect">
                                  <p:stCondLst>
                                    <p:cond delay="5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build="p">
        <p:tmplLst>
          <p:tmpl lvl="1">
            <p:tnLst>
              <p:par>
                <p:cTn presetID="2" presetClass="entr" presetSubtype="2"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Media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12/26/2023</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
        <p:nvSpPr>
          <p:cNvPr id="6" name="Rectangle 5"/>
          <p:cNvSpPr/>
          <p:nvPr userDrawn="1"/>
        </p:nvSpPr>
        <p:spPr>
          <a:xfrm>
            <a:off x="595263" y="4800600"/>
            <a:ext cx="4873752" cy="685800"/>
          </a:xfrm>
          <a:prstGeom prst="rect">
            <a:avLst/>
          </a:prstGeom>
          <a:solidFill>
            <a:schemeClr val="tx1">
              <a:lumMod val="95000"/>
              <a:lumOff val="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Georgia" pitchFamily="18" charset="0"/>
            </a:endParaRPr>
          </a:p>
        </p:txBody>
      </p:sp>
      <p:sp>
        <p:nvSpPr>
          <p:cNvPr id="7" name="Title 1"/>
          <p:cNvSpPr>
            <a:spLocks noGrp="1"/>
          </p:cNvSpPr>
          <p:nvPr>
            <p:ph type="title"/>
          </p:nvPr>
        </p:nvSpPr>
        <p:spPr>
          <a:xfrm>
            <a:off x="606552" y="4800600"/>
            <a:ext cx="4809244" cy="566738"/>
          </a:xfrm>
        </p:spPr>
        <p:txBody>
          <a:bodyPr anchor="b">
            <a:normAutofit/>
          </a:bodyPr>
          <a:lstStyle>
            <a:lvl1pPr algn="ctr">
              <a:defRPr sz="1800" b="0" i="1">
                <a:solidFill>
                  <a:schemeClr val="bg1">
                    <a:lumMod val="85000"/>
                  </a:schemeClr>
                </a:solidFill>
                <a:latin typeface="Georgia" pitchFamily="18" charset="0"/>
              </a:defRPr>
            </a:lvl1pPr>
          </a:lstStyle>
          <a:p>
            <a:r>
              <a:rPr lang="en-US"/>
              <a:t>Click to edit Master title style</a:t>
            </a:r>
            <a:endParaRPr lang="en-US" dirty="0"/>
          </a:p>
        </p:txBody>
      </p:sp>
      <p:sp>
        <p:nvSpPr>
          <p:cNvPr id="9" name="Media Placeholder 8"/>
          <p:cNvSpPr>
            <a:spLocks noGrp="1"/>
          </p:cNvSpPr>
          <p:nvPr>
            <p:ph type="media" sz="quarter" idx="13"/>
          </p:nvPr>
        </p:nvSpPr>
        <p:spPr>
          <a:xfrm>
            <a:off x="587022" y="838200"/>
            <a:ext cx="4873752" cy="3812822"/>
          </a:xfrm>
        </p:spPr>
        <p:txBody>
          <a:bodyPr/>
          <a:lstStyle>
            <a:lvl1pPr>
              <a:buNone/>
              <a:defRPr/>
            </a:lvl1pPr>
          </a:lstStyle>
          <a:p>
            <a:r>
              <a:rPr lang="en-US"/>
              <a:t>Click icon to add media</a:t>
            </a:r>
            <a:endParaRPr lang="en-US" dirty="0"/>
          </a:p>
        </p:txBody>
      </p:sp>
      <p:sp>
        <p:nvSpPr>
          <p:cNvPr id="11" name="Text Placeholder 10"/>
          <p:cNvSpPr>
            <a:spLocks noGrp="1"/>
          </p:cNvSpPr>
          <p:nvPr>
            <p:ph type="body" sz="quarter" idx="14"/>
          </p:nvPr>
        </p:nvSpPr>
        <p:spPr>
          <a:xfrm>
            <a:off x="5776863" y="838200"/>
            <a:ext cx="2819400" cy="4636911"/>
          </a:xfrm>
        </p:spPr>
        <p:txBody>
          <a:bodyPr>
            <a:normAutofit/>
          </a:bodyPr>
          <a:lstStyle>
            <a:lvl1pPr marL="0" indent="0" algn="l">
              <a:buNone/>
              <a:defRPr sz="2400">
                <a:solidFill>
                  <a:schemeClr val="bg1"/>
                </a:solidFill>
              </a:defRPr>
            </a:lvl1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1792800" y="4800600"/>
            <a:ext cx="5500800" cy="685800"/>
          </a:xfrm>
          <a:prstGeom prst="rect">
            <a:avLst/>
          </a:prstGeom>
          <a:solidFill>
            <a:schemeClr val="tx1">
              <a:lumMod val="95000"/>
              <a:lumOff val="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Georgia" pitchFamily="18" charset="0"/>
            </a:endParaRPr>
          </a:p>
        </p:txBody>
      </p:sp>
      <p:sp>
        <p:nvSpPr>
          <p:cNvPr id="2" name="Title 1"/>
          <p:cNvSpPr>
            <a:spLocks noGrp="1"/>
          </p:cNvSpPr>
          <p:nvPr>
            <p:ph type="title"/>
          </p:nvPr>
        </p:nvSpPr>
        <p:spPr>
          <a:xfrm>
            <a:off x="1792288" y="4800600"/>
            <a:ext cx="5486400" cy="566738"/>
          </a:xfrm>
        </p:spPr>
        <p:txBody>
          <a:bodyPr anchor="b">
            <a:normAutofit/>
          </a:bodyPr>
          <a:lstStyle>
            <a:lvl1pPr algn="ctr">
              <a:defRPr sz="1800" b="0" i="1">
                <a:solidFill>
                  <a:schemeClr val="bg1">
                    <a:lumMod val="85000"/>
                  </a:schemeClr>
                </a:solidFill>
                <a:latin typeface="Georgia" pitchFamily="18" charset="0"/>
              </a:defRPr>
            </a:lvl1pPr>
          </a:lstStyle>
          <a:p>
            <a:r>
              <a:rPr lang="en-US"/>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792288" y="5562600"/>
            <a:ext cx="5486400" cy="609600"/>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12/26/2023</a:t>
            </a:fld>
            <a:endParaRPr lang="en-US" dirty="0"/>
          </a:p>
        </p:txBody>
      </p:sp>
      <p:sp>
        <p:nvSpPr>
          <p:cNvPr id="6" name="Footer Placeholder 5"/>
          <p:cNvSpPr>
            <a:spLocks noGrp="1"/>
          </p:cNvSpPr>
          <p:nvPr>
            <p:ph type="ftr" sz="quarter" idx="11"/>
          </p:nvPr>
        </p:nvSpPr>
        <p:spPr/>
        <p:txBody>
          <a:bodyPr/>
          <a:lstStyle>
            <a:lvl1pPr>
              <a:defRPr>
                <a:solidFill>
                  <a:schemeClr val="bg1"/>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Vertical Tex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58050E-B668-4FA7-85AD-C750C80A6E9B}" type="datetimeFigureOut">
              <a:rPr lang="en-US" smtClean="0"/>
              <a:pPr/>
              <a:t>12/26/2023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40D5ECE-8B49-45CD-BE81-EF81920D1969}" type="slidenum">
              <a:rPr lang="en-US" smtClean="0"/>
              <a:pPr/>
              <a:t>‹#›</a:t>
            </a:fld>
            <a:endParaRPr lang="en-US" dirty="0"/>
          </a:p>
        </p:txBody>
      </p:sp>
      <p:sp>
        <p:nvSpPr>
          <p:cNvPr id="14" name="Title 1"/>
          <p:cNvSpPr>
            <a:spLocks noGrp="1"/>
          </p:cNvSpPr>
          <p:nvPr>
            <p:ph type="title" hasCustomPrompt="1"/>
          </p:nvPr>
        </p:nvSpPr>
        <p:spPr>
          <a:xfrm>
            <a:off x="0" y="414867"/>
            <a:ext cx="5029200" cy="457200"/>
          </a:xfrm>
          <a:solidFill>
            <a:schemeClr val="tx1">
              <a:lumMod val="50000"/>
              <a:lumOff val="50000"/>
            </a:schemeClr>
          </a:solidFill>
        </p:spPr>
        <p:txBody>
          <a:bodyPr>
            <a:normAutofit/>
          </a:bodyPr>
          <a:lstStyle>
            <a:lvl1pPr algn="l">
              <a:defRPr lang="en-US" sz="2800" b="1" kern="1200" baseline="0" dirty="0">
                <a:solidFill>
                  <a:schemeClr val="bg1"/>
                </a:solidFill>
                <a:latin typeface="+mn-lt"/>
                <a:ea typeface="+mn-ea"/>
                <a:cs typeface="+mn-cs"/>
              </a:defRPr>
            </a:lvl1pPr>
          </a:lstStyle>
          <a:p>
            <a:r>
              <a:rPr lang="en-US" dirty="0"/>
              <a:t>    Click to edit Master title style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7150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5105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tx1">
                    <a:lumMod val="85000"/>
                    <a:lumOff val="15000"/>
                  </a:schemeClr>
                </a:solidFill>
              </a:defRPr>
            </a:lvl1pPr>
          </a:lstStyle>
          <a:p>
            <a:fld id="{A258050E-B668-4FA7-85AD-C750C80A6E9B}" type="datetimeFigureOut">
              <a:rPr lang="en-US" smtClean="0"/>
              <a:pPr/>
              <a:t>12/26/2023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71800" y="1992354"/>
            <a:ext cx="5867400" cy="1970046"/>
          </a:xfrm>
        </p:spPr>
        <p:txBody>
          <a:bodyPr anchor="ctr">
            <a:normAutofit/>
          </a:bodyPr>
          <a:lstStyle>
            <a:lvl1pPr algn="l">
              <a:defRPr sz="3000" b="1" cap="all"/>
            </a:lvl1pPr>
          </a:lstStyle>
          <a:p>
            <a:r>
              <a:rPr lang="en-US"/>
              <a:t>Click to edit Master title style</a:t>
            </a:r>
            <a:endParaRPr lang="en-US" dirty="0"/>
          </a:p>
        </p:txBody>
      </p:sp>
      <p:sp>
        <p:nvSpPr>
          <p:cNvPr id="3" name="Text Placeholder 2"/>
          <p:cNvSpPr>
            <a:spLocks noGrp="1"/>
          </p:cNvSpPr>
          <p:nvPr>
            <p:ph type="body" idx="1"/>
          </p:nvPr>
        </p:nvSpPr>
        <p:spPr>
          <a:xfrm>
            <a:off x="381000" y="5105400"/>
            <a:ext cx="8229601" cy="375787"/>
          </a:xfrm>
        </p:spPr>
        <p:txBody>
          <a:bodyPr anchor="b">
            <a:normAutofit/>
          </a:bodyPr>
          <a:lstStyle>
            <a:lvl1pPr marL="0" indent="0" algn="r">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lvl1pPr>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pPr/>
              <a:t>‹#›</a:t>
            </a:fld>
            <a:endParaRPr lang="en-US" dirty="0"/>
          </a:p>
        </p:txBody>
      </p:sp>
      <p:sp>
        <p:nvSpPr>
          <p:cNvPr id="7" name="Oval 6"/>
          <p:cNvSpPr/>
          <p:nvPr userDrawn="1"/>
        </p:nvSpPr>
        <p:spPr>
          <a:xfrm>
            <a:off x="762000" y="1946209"/>
            <a:ext cx="2057400" cy="2057400"/>
          </a:xfrm>
          <a:prstGeom prst="ellipse">
            <a:avLst/>
          </a:prstGeom>
          <a:gradFill flip="none" rotWithShape="1">
            <a:gsLst>
              <a:gs pos="0">
                <a:srgbClr val="F39C29"/>
              </a:gs>
              <a:gs pos="50000">
                <a:srgbClr val="F7931D"/>
              </a:gs>
              <a:gs pos="100000">
                <a:srgbClr val="FF6600"/>
              </a:gs>
            </a:gsLst>
            <a:path path="circle">
              <a:fillToRect l="50000" t="50000" r="50000" b="50000"/>
            </a:path>
            <a:tileRect/>
          </a:gradFill>
          <a:ln w="8255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 name="Rectangle 7"/>
          <p:cNvSpPr/>
          <p:nvPr userDrawn="1"/>
        </p:nvSpPr>
        <p:spPr>
          <a:xfrm>
            <a:off x="8686800" y="5265376"/>
            <a:ext cx="457200" cy="9667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6600"/>
                </a:solidFill>
              </a:rPr>
              <a:t>           </a:t>
            </a:r>
          </a:p>
        </p:txBody>
      </p:sp>
      <p:sp>
        <p:nvSpPr>
          <p:cNvPr id="9" name="Oval 8"/>
          <p:cNvSpPr/>
          <p:nvPr userDrawn="1"/>
        </p:nvSpPr>
        <p:spPr>
          <a:xfrm>
            <a:off x="1007328" y="199235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3" cstate="print"/>
          <a:srcRect l="2599" r="5874" b="5262"/>
          <a:stretch/>
        </p:blipFill>
        <p:spPr>
          <a:xfrm>
            <a:off x="3530" y="5867400"/>
            <a:ext cx="9144000" cy="1053694"/>
          </a:xfrm>
          <a:prstGeom prst="rect">
            <a:avLst/>
          </a:prstGeom>
        </p:spPr>
      </p:pic>
      <p:sp>
        <p:nvSpPr>
          <p:cNvPr id="2" name="Title 1"/>
          <p:cNvSpPr>
            <a:spLocks noGrp="1"/>
          </p:cNvSpPr>
          <p:nvPr>
            <p:ph type="title"/>
          </p:nvPr>
        </p:nvSpPr>
        <p:spPr>
          <a:xfrm>
            <a:off x="436180" y="76200"/>
            <a:ext cx="8403020" cy="685800"/>
          </a:xfrm>
        </p:spPr>
        <p:txBody>
          <a:bodyPr anchor="ctr" anchorCtr="0">
            <a:normAutofit/>
          </a:bodyPr>
          <a:lstStyle>
            <a:lvl1pPr algn="l">
              <a:defRPr sz="3000" b="0">
                <a:solidFill>
                  <a:schemeClr val="tx1">
                    <a:lumMod val="85000"/>
                    <a:lumOff val="15000"/>
                  </a:schemeClr>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solidFill>
                  <a:schemeClr val="tx1">
                    <a:lumMod val="85000"/>
                    <a:lumOff val="15000"/>
                  </a:schemeClr>
                </a:solidFill>
              </a:defRPr>
            </a:lvl1pPr>
          </a:lstStyle>
          <a:p>
            <a:fld id="{A258050E-B668-4FA7-85AD-C750C80A6E9B}" type="datetimeFigureOut">
              <a:rPr lang="en-US" smtClean="0"/>
              <a:pPr/>
              <a:t>12/26/2023</a:t>
            </a:fld>
            <a:endParaRPr lang="en-US" dirty="0"/>
          </a:p>
        </p:txBody>
      </p:sp>
      <p:sp>
        <p:nvSpPr>
          <p:cNvPr id="5" name="Footer Placeholder 4"/>
          <p:cNvSpPr>
            <a:spLocks noGrp="1"/>
          </p:cNvSpPr>
          <p:nvPr>
            <p:ph type="ftr" sz="quarter" idx="11"/>
          </p:nvPr>
        </p:nvSpPr>
        <p:spPr/>
        <p:txBody>
          <a:bodyPr/>
          <a:lstStyle>
            <a:lvl1pPr>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Emphasi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solidFill>
                  <a:schemeClr val="tx1">
                    <a:lumMod val="85000"/>
                    <a:lumOff val="15000"/>
                  </a:schemeClr>
                </a:solidFill>
              </a:defRPr>
            </a:lvl1pPr>
          </a:lstStyle>
          <a:p>
            <a:fld id="{A258050E-B668-4FA7-85AD-C750C80A6E9B}" type="datetimeFigureOut">
              <a:rPr lang="en-US" smtClean="0"/>
              <a:pPr/>
              <a:t>12/26/2023</a:t>
            </a:fld>
            <a:endParaRPr lang="en-US" dirty="0"/>
          </a:p>
        </p:txBody>
      </p:sp>
      <p:sp>
        <p:nvSpPr>
          <p:cNvPr id="4" name="Footer Placeholder 3"/>
          <p:cNvSpPr>
            <a:spLocks noGrp="1"/>
          </p:cNvSpPr>
          <p:nvPr>
            <p:ph type="ftr" sz="quarter" idx="11"/>
          </p:nvPr>
        </p:nvSpPr>
        <p:spPr/>
        <p:txBody>
          <a:bodyPr/>
          <a:lstStyle>
            <a:lvl1pPr>
              <a:defRPr>
                <a:solidFill>
                  <a:schemeClr val="tx1">
                    <a:lumMod val="85000"/>
                    <a:lumOff val="15000"/>
                  </a:schemeClr>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pPr/>
              <a:t>‹#›</a:t>
            </a:fld>
            <a:endParaRPr lang="en-US" dirty="0"/>
          </a:p>
        </p:txBody>
      </p:sp>
      <p:sp>
        <p:nvSpPr>
          <p:cNvPr id="6" name="Content Placeholder 2"/>
          <p:cNvSpPr>
            <a:spLocks noGrp="1"/>
          </p:cNvSpPr>
          <p:nvPr>
            <p:ph idx="1"/>
          </p:nvPr>
        </p:nvSpPr>
        <p:spPr>
          <a:xfrm>
            <a:off x="457200" y="1600200"/>
            <a:ext cx="8229600" cy="4525963"/>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Two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0999" y="1"/>
            <a:ext cx="7068015" cy="838200"/>
          </a:xfrm>
        </p:spPr>
        <p:txBody>
          <a:bodyPr anchor="b">
            <a:normAutofit/>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676402"/>
            <a:ext cx="4038600" cy="3971455"/>
          </a:xfrm>
        </p:spPr>
        <p:txBody>
          <a:bodyPr/>
          <a:lstStyle>
            <a:lvl1pPr>
              <a:defRPr sz="2800">
                <a:solidFill>
                  <a:schemeClr val="tx1">
                    <a:lumMod val="85000"/>
                    <a:lumOff val="15000"/>
                  </a:schemeClr>
                </a:solidFill>
              </a:defRPr>
            </a:lvl1pPr>
            <a:lvl2pPr>
              <a:defRPr sz="2400">
                <a:solidFill>
                  <a:schemeClr val="tx1">
                    <a:lumMod val="85000"/>
                    <a:lumOff val="15000"/>
                  </a:schemeClr>
                </a:solidFill>
              </a:defRPr>
            </a:lvl2pPr>
            <a:lvl3pPr>
              <a:defRPr sz="2000">
                <a:solidFill>
                  <a:schemeClr val="tx1">
                    <a:lumMod val="85000"/>
                    <a:lumOff val="15000"/>
                  </a:schemeClr>
                </a:solidFill>
              </a:defRPr>
            </a:lvl3pPr>
            <a:lvl4pPr>
              <a:defRPr sz="1800">
                <a:solidFill>
                  <a:schemeClr val="tx1">
                    <a:lumMod val="85000"/>
                    <a:lumOff val="15000"/>
                  </a:schemeClr>
                </a:solidFill>
              </a:defRPr>
            </a:lvl4pPr>
            <a:lvl5pPr>
              <a:defRPr sz="1800">
                <a:solidFill>
                  <a:schemeClr val="tx1">
                    <a:lumMod val="85000"/>
                    <a:lumOff val="15000"/>
                  </a:schemeClr>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6400"/>
            <a:ext cx="4038600" cy="3971454"/>
          </a:xfrm>
        </p:spPr>
        <p:txBody>
          <a:bodyPr/>
          <a:lstStyle>
            <a:lvl1pPr>
              <a:defRPr sz="2800">
                <a:solidFill>
                  <a:schemeClr val="tx1">
                    <a:lumMod val="85000"/>
                    <a:lumOff val="15000"/>
                  </a:schemeClr>
                </a:solidFill>
              </a:defRPr>
            </a:lvl1pPr>
            <a:lvl2pPr>
              <a:defRPr sz="2400">
                <a:solidFill>
                  <a:schemeClr val="tx1">
                    <a:lumMod val="85000"/>
                    <a:lumOff val="15000"/>
                  </a:schemeClr>
                </a:solidFill>
              </a:defRPr>
            </a:lvl2pPr>
            <a:lvl3pPr>
              <a:defRPr sz="2000">
                <a:solidFill>
                  <a:schemeClr val="tx1">
                    <a:lumMod val="85000"/>
                    <a:lumOff val="15000"/>
                  </a:schemeClr>
                </a:solidFill>
              </a:defRPr>
            </a:lvl3pPr>
            <a:lvl4pPr>
              <a:defRPr sz="1800">
                <a:solidFill>
                  <a:schemeClr val="tx1">
                    <a:lumMod val="85000"/>
                    <a:lumOff val="15000"/>
                  </a:schemeClr>
                </a:solidFill>
              </a:defRPr>
            </a:lvl4pPr>
            <a:lvl5pPr>
              <a:defRPr sz="1800">
                <a:solidFill>
                  <a:schemeClr val="tx1">
                    <a:lumMod val="85000"/>
                    <a:lumOff val="15000"/>
                  </a:schemeClr>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58050E-B668-4FA7-85AD-C750C80A6E9B}" type="datetimeFigureOut">
              <a:rPr lang="en-US" smtClean="0"/>
              <a:pPr/>
              <a:t>12/26/2023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40D5ECE-8B49-45CD-BE81-EF81920D1969}"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12/26/2023</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pic>
        <p:nvPicPr>
          <p:cNvPr id="6" name="Picture 5"/>
          <p:cNvPicPr>
            <a:picLocks noChangeAspect="1"/>
          </p:cNvPicPr>
          <p:nvPr userDrawn="1"/>
        </p:nvPicPr>
        <p:blipFill>
          <a:blip r:embed="rId3" cstate="print"/>
          <a:stretch>
            <a:fillRect/>
          </a:stretch>
        </p:blipFill>
        <p:spPr>
          <a:xfrm>
            <a:off x="0" y="762000"/>
            <a:ext cx="2445488" cy="2286000"/>
          </a:xfrm>
          <a:prstGeom prst="rect">
            <a:avLst/>
          </a:prstGeom>
        </p:spPr>
      </p:pic>
      <p:sp>
        <p:nvSpPr>
          <p:cNvPr id="2" name="Title 1"/>
          <p:cNvSpPr>
            <a:spLocks noGrp="1"/>
          </p:cNvSpPr>
          <p:nvPr>
            <p:ph type="title"/>
          </p:nvPr>
        </p:nvSpPr>
        <p:spPr>
          <a:xfrm>
            <a:off x="1124400" y="2077200"/>
            <a:ext cx="7010400" cy="1143000"/>
          </a:xfrm>
        </p:spPr>
        <p:txBody>
          <a:bodyPr/>
          <a:lstStyle>
            <a:lvl1pPr algn="l">
              <a:defRPr/>
            </a:lvl1pPr>
          </a:lstStyle>
          <a:p>
            <a:r>
              <a:rPr lang="en-US"/>
              <a:t>Click to edit Master title style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nly: Emphasi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58050E-B668-4FA7-85AD-C750C80A6E9B}" type="datetimeFigureOut">
              <a:rPr lang="en-US" smtClean="0"/>
              <a:pPr/>
              <a:t>12/26/2023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40D5ECE-8B49-45CD-BE81-EF81920D1969}" type="slidenum">
              <a:rPr lang="en-US" smtClean="0"/>
              <a:pPr/>
              <a:t>‹#›</a:t>
            </a:fld>
            <a:endParaRPr lang="en-US" dirty="0"/>
          </a:p>
        </p:txBody>
      </p:sp>
      <p:sp>
        <p:nvSpPr>
          <p:cNvPr id="6" name="Title 1"/>
          <p:cNvSpPr>
            <a:spLocks noGrp="1"/>
          </p:cNvSpPr>
          <p:nvPr>
            <p:ph type="title" hasCustomPrompt="1"/>
          </p:nvPr>
        </p:nvSpPr>
        <p:spPr>
          <a:xfrm>
            <a:off x="290400" y="3081000"/>
            <a:ext cx="8686800" cy="1095600"/>
          </a:xfrm>
        </p:spPr>
        <p:txBody>
          <a:bodyPr>
            <a:normAutofit/>
          </a:bodyPr>
          <a:lstStyle>
            <a:lvl1pPr algn="ctr">
              <a:defRPr lang="en-US" sz="4600" b="1" kern="1200" spc="-150" baseline="0" dirty="0" smtClean="0">
                <a:ln>
                  <a:gradFill>
                    <a:gsLst>
                      <a:gs pos="0">
                        <a:schemeClr val="bg1"/>
                      </a:gs>
                      <a:gs pos="50000">
                        <a:schemeClr val="bg1">
                          <a:lumMod val="75000"/>
                        </a:schemeClr>
                      </a:gs>
                    </a:gsLst>
                    <a:lin ang="5400000" scaled="0"/>
                  </a:gradFill>
                </a:ln>
                <a:gradFill>
                  <a:gsLst>
                    <a:gs pos="11000">
                      <a:schemeClr val="bg1">
                        <a:lumMod val="75000"/>
                      </a:schemeClr>
                    </a:gs>
                    <a:gs pos="91000">
                      <a:schemeClr val="bg1"/>
                    </a:gs>
                  </a:gsLst>
                  <a:lin ang="16200000" scaled="1"/>
                </a:gradFill>
                <a:effectLst>
                  <a:outerShdw blurRad="38100" algn="ctr" rotWithShape="0">
                    <a:prstClr val="black">
                      <a:alpha val="25000"/>
                    </a:prstClr>
                  </a:outerShdw>
                  <a:reflection blurRad="6350" stA="60000" endA="900" endPos="58000" dir="5400000" sy="-100000" algn="bl" rotWithShape="0"/>
                </a:effectLst>
                <a:latin typeface="+mn-lt"/>
                <a:ea typeface="+mn-ea"/>
                <a:cs typeface="+mn-cs"/>
              </a:defRPr>
            </a:lvl1pPr>
          </a:lstStyle>
          <a:p>
            <a:r>
              <a:rPr lang="en-US" dirty="0"/>
              <a:t>Click to edit Master Title Style</a:t>
            </a:r>
          </a:p>
        </p:txBody>
      </p:sp>
      <p:sp>
        <p:nvSpPr>
          <p:cNvPr id="7" name="Text Placeholder 2"/>
          <p:cNvSpPr>
            <a:spLocks noGrp="1"/>
          </p:cNvSpPr>
          <p:nvPr>
            <p:ph type="body" idx="1"/>
          </p:nvPr>
        </p:nvSpPr>
        <p:spPr>
          <a:xfrm>
            <a:off x="283952" y="2424752"/>
            <a:ext cx="8694000" cy="639762"/>
          </a:xfrm>
        </p:spPr>
        <p:txBody>
          <a:bodyPr anchor="b">
            <a:normAutofit/>
          </a:bodyPr>
          <a:lstStyle>
            <a:lvl1pPr marL="0" indent="0" algn="ctr">
              <a:buNone/>
              <a:defRPr lang="en-US" sz="2800" kern="1200" dirty="0" smtClean="0">
                <a:solidFill>
                  <a:srgbClr val="2E507A">
                    <a:alpha val="81000"/>
                  </a:srgb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with Text ">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12/26/2023</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
        <p:nvSpPr>
          <p:cNvPr id="7" name="Rectangle 6"/>
          <p:cNvSpPr/>
          <p:nvPr userDrawn="1"/>
        </p:nvSpPr>
        <p:spPr>
          <a:xfrm>
            <a:off x="0" y="2895600"/>
            <a:ext cx="7543800" cy="2133600"/>
          </a:xfrm>
          <a:prstGeom prst="rect">
            <a:avLst/>
          </a:prstGeom>
          <a:gradFill flip="none" rotWithShape="1">
            <a:gsLst>
              <a:gs pos="63000">
                <a:schemeClr val="tx1">
                  <a:lumMod val="85000"/>
                  <a:lumOff val="15000"/>
                  <a:alpha val="49000"/>
                </a:schemeClr>
              </a:gs>
              <a:gs pos="100000">
                <a:schemeClr val="tx1">
                  <a:lumMod val="95000"/>
                  <a:lumOff val="5000"/>
                  <a:alpha val="56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p:cNvSpPr>
            <a:spLocks noGrp="1"/>
          </p:cNvSpPr>
          <p:nvPr>
            <p:ph type="title"/>
          </p:nvPr>
        </p:nvSpPr>
        <p:spPr>
          <a:xfrm>
            <a:off x="414867" y="3200400"/>
            <a:ext cx="7010400" cy="1676400"/>
          </a:xfrm>
        </p:spPr>
        <p:txBody>
          <a:bodyPr>
            <a:normAutofit/>
          </a:bodyPr>
          <a:lstStyle>
            <a:lvl1pPr marL="0" algn="l" defTabSz="914400" rtl="0" eaLnBrk="1" latinLnBrk="0" hangingPunct="1">
              <a:defRPr lang="en-US" sz="4000" kern="1200" dirty="0">
                <a:solidFill>
                  <a:schemeClr val="bg1"/>
                </a:solidFill>
                <a:latin typeface="+mn-lt"/>
                <a:ea typeface="+mn-ea"/>
                <a:cs typeface="+mn-cs"/>
              </a:defRPr>
            </a:lvl1pPr>
          </a:lstStyle>
          <a:p>
            <a:r>
              <a:rPr lang="en-US"/>
              <a:t>Click to edit Master title style</a:t>
            </a:r>
            <a:endParaRPr lang="en-US" dirty="0"/>
          </a:p>
        </p:txBody>
      </p:sp>
      <p:sp>
        <p:nvSpPr>
          <p:cNvPr id="10" name="Text Placeholder 15"/>
          <p:cNvSpPr>
            <a:spLocks noGrp="1"/>
          </p:cNvSpPr>
          <p:nvPr>
            <p:ph type="body" sz="quarter" idx="14" hasCustomPrompt="1"/>
          </p:nvPr>
        </p:nvSpPr>
        <p:spPr>
          <a:xfrm>
            <a:off x="4648200" y="664780"/>
            <a:ext cx="4191000" cy="381000"/>
          </a:xfrm>
        </p:spPr>
        <p:txBody>
          <a:bodyPr>
            <a:normAutofit/>
          </a:bodyPr>
          <a:lstStyle>
            <a:lvl1pPr algn="r">
              <a:buNone/>
              <a:defRPr lang="en-US" sz="1800" b="1" kern="1200" dirty="0" smtClean="0">
                <a:solidFill>
                  <a:schemeClr val="bg1">
                    <a:lumMod val="65000"/>
                  </a:schemeClr>
                </a:solidFill>
                <a:latin typeface="Calibri" pitchFamily="34" charset="0"/>
                <a:ea typeface="+mn-ea"/>
                <a:cs typeface="+mn-cs"/>
              </a:defRPr>
            </a:lvl1pPr>
          </a:lstStyle>
          <a:p>
            <a:pPr lvl="0"/>
            <a:r>
              <a:rPr lang="en-US" dirty="0"/>
              <a:t>Click to edit Master subtitle style</a:t>
            </a:r>
          </a:p>
        </p:txBody>
      </p:sp>
    </p:spTree>
  </p:cSld>
  <p:clrMapOvr>
    <a:masterClrMapping/>
  </p:clrMapOvr>
  <mc:AlternateContent xmlns:mc="http://schemas.openxmlformats.org/markup-compatibility/2006" xmlns:p14="http://schemas.microsoft.com/office/powerpoint/2010/main">
    <mc:Choice Requires="p14">
      <p:transition spd="slow" p14:dur="2000">
        <p14:vortex/>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75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utoUpdateAnimBg="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3008313" cy="825500"/>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803650" y="609600"/>
            <a:ext cx="5111750" cy="5334000"/>
          </a:xfrm>
        </p:spPr>
        <p:txBody>
          <a:bodyPr/>
          <a:lstStyle>
            <a:lvl1pPr>
              <a:defRPr sz="28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8600" y="1435101"/>
            <a:ext cx="3008313" cy="3822699"/>
          </a:xfrm>
        </p:spPr>
        <p:txBody>
          <a:bodyPr/>
          <a:lstStyle>
            <a:lvl1pPr marL="0" indent="0">
              <a:buNone/>
              <a:defRPr sz="1400">
                <a:solidFill>
                  <a:schemeClr val="tx1">
                    <a:lumMod val="75000"/>
                    <a:lumOff val="2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12/26/2023</a:t>
            </a:fld>
            <a:endParaRPr lang="en-US" dirty="0"/>
          </a:p>
        </p:txBody>
      </p:sp>
      <p:sp>
        <p:nvSpPr>
          <p:cNvPr id="6" name="Footer Placeholder 5"/>
          <p:cNvSpPr>
            <a:spLocks noGrp="1"/>
          </p:cNvSpPr>
          <p:nvPr>
            <p:ph type="ftr" sz="quarter" idx="11"/>
          </p:nvPr>
        </p:nvSpPr>
        <p:spPr/>
        <p:txBody>
          <a:bodyPr/>
          <a:lstStyle>
            <a:lvl1pPr>
              <a:defRPr>
                <a:solidFill>
                  <a:schemeClr val="bg1"/>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15" cstate="print"/>
          <a:srcRect l="2599" r="5874" b="5262"/>
          <a:stretch/>
        </p:blipFill>
        <p:spPr>
          <a:xfrm>
            <a:off x="3530" y="5867400"/>
            <a:ext cx="9144000" cy="10536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58050E-B668-4FA7-85AD-C750C80A6E9B}" type="datetimeFigureOut">
              <a:rPr lang="en-US" smtClean="0"/>
              <a:pPr/>
              <a:t>12/26/2023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0D5ECE-8B49-45CD-BE81-EF81920D1969}" type="slidenum">
              <a:rPr lang="en-US" smtClean="0"/>
              <a:pPr/>
              <a:t>‹#›</a:t>
            </a:fld>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61" r:id="rId4"/>
    <p:sldLayoutId id="2147483652" r:id="rId5"/>
    <p:sldLayoutId id="2147483654" r:id="rId6"/>
    <p:sldLayoutId id="2147483655" r:id="rId7"/>
    <p:sldLayoutId id="2147483660" r:id="rId8"/>
    <p:sldLayoutId id="2147483656" r:id="rId9"/>
    <p:sldLayoutId id="2147483676" r:id="rId10"/>
    <p:sldLayoutId id="2147483657" r:id="rId11"/>
    <p:sldLayoutId id="2147483658" r:id="rId12"/>
    <p:sldLayoutId id="2147483659"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2" Type="http://schemas.openxmlformats.org/officeDocument/2006/relationships/hyperlink" Target="https://docs.datawatch.com/monarch/desktop/Introduction__The_Monarch_Application.htm"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1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hyperlink" Target="http://bit.ly/1PUyzQC"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71.png"/></Relationships>
</file>

<file path=ppt/slides/_rels/slide25.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0.png"/><Relationship Id="rId2" Type="http://schemas.openxmlformats.org/officeDocument/2006/relationships/image" Target="../media/image72.png"/><Relationship Id="rId1" Type="http://schemas.openxmlformats.org/officeDocument/2006/relationships/slideLayout" Target="../slideLayouts/slideLayout4.xml"/><Relationship Id="rId6" Type="http://schemas.openxmlformats.org/officeDocument/2006/relationships/image" Target="../media/image76.png"/><Relationship Id="rId11" Type="http://schemas.openxmlformats.org/officeDocument/2006/relationships/hyperlink" Target="http://okfnlabs.org/" TargetMode="External"/><Relationship Id="rId5" Type="http://schemas.openxmlformats.org/officeDocument/2006/relationships/image" Target="../media/image75.png"/><Relationship Id="rId10" Type="http://schemas.openxmlformats.org/officeDocument/2006/relationships/image" Target="../media/image79.png"/><Relationship Id="rId4" Type="http://schemas.openxmlformats.org/officeDocument/2006/relationships/image" Target="../media/image74.png"/><Relationship Id="rId9" Type="http://schemas.openxmlformats.org/officeDocument/2006/relationships/hyperlink" Target="http://schoolofdata.org/"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4.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8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3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tags" Target="../tags/tag1.xml"/><Relationship Id="rId4" Type="http://schemas.openxmlformats.org/officeDocument/2006/relationships/image" Target="../media/image12.jpeg"/></Relationships>
</file>

<file path=ppt/slides/_rels/slide4.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diagramLayout" Target="../diagrams/layout1.xml"/><Relationship Id="rId7" Type="http://schemas.openxmlformats.org/officeDocument/2006/relationships/chart" Target="../charts/chart2.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www.gartner.com/document/3173924?ref=solrAll&amp;refval=167174154&amp;qid=79dcc82b7579c163c9be01f075925356"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hyperlink" Target="https://www.gartner.com/en/about"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diagramData" Target="../diagrams/data2.xml"/><Relationship Id="rId3" Type="http://schemas.openxmlformats.org/officeDocument/2006/relationships/image" Target="../media/image24.png"/><Relationship Id="rId21" Type="http://schemas.openxmlformats.org/officeDocument/2006/relationships/diagramColors" Target="../diagrams/colors2.xml"/><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png"/><Relationship Id="rId25" Type="http://schemas.openxmlformats.org/officeDocument/2006/relationships/image" Target="../media/image41.png"/><Relationship Id="rId2" Type="http://schemas.openxmlformats.org/officeDocument/2006/relationships/notesSlide" Target="../notesSlides/notesSlide3.xml"/><Relationship Id="rId16" Type="http://schemas.openxmlformats.org/officeDocument/2006/relationships/image" Target="../media/image37.png"/><Relationship Id="rId20" Type="http://schemas.openxmlformats.org/officeDocument/2006/relationships/diagramQuickStyle" Target="../diagrams/quickStyle2.xml"/><Relationship Id="rId1" Type="http://schemas.openxmlformats.org/officeDocument/2006/relationships/slideLayout" Target="../slideLayouts/slideLayout4.xml"/><Relationship Id="rId6" Type="http://schemas.openxmlformats.org/officeDocument/2006/relationships/image" Target="../media/image27.png"/><Relationship Id="rId11" Type="http://schemas.openxmlformats.org/officeDocument/2006/relationships/image" Target="../media/image32.png"/><Relationship Id="rId24" Type="http://schemas.openxmlformats.org/officeDocument/2006/relationships/image" Target="../media/image40.png"/><Relationship Id="rId5" Type="http://schemas.openxmlformats.org/officeDocument/2006/relationships/image" Target="../media/image26.png"/><Relationship Id="rId15" Type="http://schemas.openxmlformats.org/officeDocument/2006/relationships/image" Target="../media/image36.png"/><Relationship Id="rId23" Type="http://schemas.openxmlformats.org/officeDocument/2006/relationships/image" Target="../media/image39.png"/><Relationship Id="rId10" Type="http://schemas.openxmlformats.org/officeDocument/2006/relationships/image" Target="../media/image31.png"/><Relationship Id="rId19" Type="http://schemas.openxmlformats.org/officeDocument/2006/relationships/diagramLayout" Target="../diagrams/layout2.xml"/><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 Id="rId22" Type="http://schemas.microsoft.com/office/2007/relationships/diagramDrawing" Target="../diagrams/drawing2.xml"/></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image" Target="../media/image24.png"/><Relationship Id="rId21" Type="http://schemas.openxmlformats.org/officeDocument/2006/relationships/image" Target="../media/image36.png"/><Relationship Id="rId7" Type="http://schemas.openxmlformats.org/officeDocument/2006/relationships/diagramColors" Target="../diagrams/colors3.xml"/><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notesSlide" Target="../notesSlides/notesSlide4.xml"/><Relationship Id="rId16" Type="http://schemas.openxmlformats.org/officeDocument/2006/relationships/image" Target="../media/image32.png"/><Relationship Id="rId20" Type="http://schemas.openxmlformats.org/officeDocument/2006/relationships/image" Target="../media/image44.png"/><Relationship Id="rId1" Type="http://schemas.openxmlformats.org/officeDocument/2006/relationships/slideLayout" Target="../slideLayouts/slideLayout4.xml"/><Relationship Id="rId6" Type="http://schemas.openxmlformats.org/officeDocument/2006/relationships/diagramQuickStyle" Target="../diagrams/quickStyle3.xml"/><Relationship Id="rId11" Type="http://schemas.openxmlformats.org/officeDocument/2006/relationships/image" Target="../media/image27.png"/><Relationship Id="rId5" Type="http://schemas.openxmlformats.org/officeDocument/2006/relationships/diagramLayout" Target="../diagrams/layout3.xml"/><Relationship Id="rId15" Type="http://schemas.openxmlformats.org/officeDocument/2006/relationships/image" Target="../media/image31.png"/><Relationship Id="rId23" Type="http://schemas.openxmlformats.org/officeDocument/2006/relationships/image" Target="../media/image38.png"/><Relationship Id="rId10" Type="http://schemas.openxmlformats.org/officeDocument/2006/relationships/image" Target="../media/image26.png"/><Relationship Id="rId19" Type="http://schemas.openxmlformats.org/officeDocument/2006/relationships/image" Target="../media/image35.png"/><Relationship Id="rId4" Type="http://schemas.openxmlformats.org/officeDocument/2006/relationships/diagramData" Target="../diagrams/data3.xml"/><Relationship Id="rId9" Type="http://schemas.openxmlformats.org/officeDocument/2006/relationships/image" Target="../media/image25.png"/><Relationship Id="rId14" Type="http://schemas.openxmlformats.org/officeDocument/2006/relationships/image" Target="../media/image30.png"/><Relationship Id="rId22"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6854838"/>
          </a:xfrm>
          <a:prstGeom prst="rect">
            <a:avLst/>
          </a:prstGeom>
        </p:spPr>
      </p:pic>
    </p:spTree>
    <p:extLst>
      <p:ext uri="{BB962C8B-B14F-4D97-AF65-F5344CB8AC3E}">
        <p14:creationId xmlns:p14="http://schemas.microsoft.com/office/powerpoint/2010/main" val="1144891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Wrangling Steps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40797799"/>
              </p:ext>
            </p:extLst>
          </p:nvPr>
        </p:nvGraphicFramePr>
        <p:xfrm>
          <a:off x="4572000" y="1524000"/>
          <a:ext cx="4038600" cy="381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381000" y="5486400"/>
            <a:ext cx="8458200" cy="646331"/>
          </a:xfrm>
          <a:prstGeom prst="rect">
            <a:avLst/>
          </a:prstGeom>
          <a:noFill/>
        </p:spPr>
        <p:txBody>
          <a:bodyPr wrap="square" rtlCol="0">
            <a:spAutoFit/>
          </a:bodyPr>
          <a:lstStyle/>
          <a:p>
            <a:r>
              <a:rPr lang="en-US" i="1" dirty="0">
                <a:solidFill>
                  <a:srgbClr val="008000"/>
                </a:solidFill>
                <a:latin typeface="Bradley Hand Bold"/>
                <a:cs typeface="Bradley Hand Bold"/>
              </a:rPr>
              <a:t>An approximate answer to the right problem is worth a good deal more than an exact answer to an approximate problem. – John </a:t>
            </a:r>
            <a:r>
              <a:rPr lang="en-US" i="1" dirty="0" err="1">
                <a:solidFill>
                  <a:srgbClr val="008000"/>
                </a:solidFill>
                <a:latin typeface="Bradley Hand Bold"/>
                <a:cs typeface="Bradley Hand Bold"/>
              </a:rPr>
              <a:t>Tukey</a:t>
            </a:r>
            <a:endParaRPr lang="en-US" i="1" dirty="0">
              <a:solidFill>
                <a:srgbClr val="008000"/>
              </a:solidFill>
              <a:latin typeface="Bradley Hand Bold"/>
              <a:cs typeface="Bradley Hand Bold"/>
            </a:endParaRPr>
          </a:p>
        </p:txBody>
      </p:sp>
      <p:sp>
        <p:nvSpPr>
          <p:cNvPr id="6" name="Content Placeholder 2"/>
          <p:cNvSpPr txBox="1">
            <a:spLocks/>
          </p:cNvSpPr>
          <p:nvPr/>
        </p:nvSpPr>
        <p:spPr>
          <a:xfrm>
            <a:off x="457200" y="1676403"/>
            <a:ext cx="4800600" cy="380999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Iterative process</a:t>
            </a:r>
          </a:p>
          <a:p>
            <a:r>
              <a:rPr lang="en-US" dirty="0"/>
              <a:t>Understand</a:t>
            </a:r>
          </a:p>
          <a:p>
            <a:r>
              <a:rPr lang="en-US" dirty="0"/>
              <a:t>Explore</a:t>
            </a:r>
          </a:p>
          <a:p>
            <a:r>
              <a:rPr lang="en-US" dirty="0"/>
              <a:t>Transform </a:t>
            </a:r>
          </a:p>
          <a:p>
            <a:r>
              <a:rPr lang="en-US" dirty="0"/>
              <a:t>Augment</a:t>
            </a:r>
          </a:p>
          <a:p>
            <a:r>
              <a:rPr lang="en-US" dirty="0"/>
              <a:t>Visualize</a:t>
            </a:r>
          </a:p>
        </p:txBody>
      </p:sp>
      <p:grpSp>
        <p:nvGrpSpPr>
          <p:cNvPr id="7" name="Group 6"/>
          <p:cNvGrpSpPr/>
          <p:nvPr/>
        </p:nvGrpSpPr>
        <p:grpSpPr>
          <a:xfrm>
            <a:off x="6781800" y="4343400"/>
            <a:ext cx="1684064" cy="1010438"/>
            <a:chOff x="141567" y="2797554"/>
            <a:chExt cx="1684064" cy="1010438"/>
          </a:xfrm>
        </p:grpSpPr>
        <p:sp>
          <p:nvSpPr>
            <p:cNvPr id="8" name="Rectangle 7"/>
            <p:cNvSpPr/>
            <p:nvPr/>
          </p:nvSpPr>
          <p:spPr>
            <a:xfrm>
              <a:off x="141567" y="2797554"/>
              <a:ext cx="1684064" cy="1010438"/>
            </a:xfrm>
            <a:prstGeom prst="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9" name="Rectangle 8"/>
            <p:cNvSpPr/>
            <p:nvPr/>
          </p:nvSpPr>
          <p:spPr>
            <a:xfrm>
              <a:off x="141567" y="2797554"/>
              <a:ext cx="1684064" cy="10104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dirty="0"/>
                <a:t>Share</a:t>
              </a:r>
              <a:endParaRPr lang="en-US" sz="2200" kern="1200" dirty="0"/>
            </a:p>
          </p:txBody>
        </p:sp>
      </p:grpSp>
      <p:grpSp>
        <p:nvGrpSpPr>
          <p:cNvPr id="10" name="Group 9"/>
          <p:cNvGrpSpPr/>
          <p:nvPr/>
        </p:nvGrpSpPr>
        <p:grpSpPr>
          <a:xfrm>
            <a:off x="6431756" y="4724400"/>
            <a:ext cx="294822" cy="91440"/>
            <a:chOff x="1823832" y="1859280"/>
            <a:chExt cx="356734" cy="91440"/>
          </a:xfrm>
        </p:grpSpPr>
        <p:sp>
          <p:nvSpPr>
            <p:cNvPr id="11" name="Straight Connector 3"/>
            <p:cNvSpPr/>
            <p:nvPr/>
          </p:nvSpPr>
          <p:spPr>
            <a:xfrm>
              <a:off x="1823832" y="1859280"/>
              <a:ext cx="356734" cy="91440"/>
            </a:xfrm>
            <a:custGeom>
              <a:avLst/>
              <a:gdLst/>
              <a:ahLst/>
              <a:cxnLst/>
              <a:rect l="0" t="0" r="0" b="0"/>
              <a:pathLst>
                <a:path>
                  <a:moveTo>
                    <a:pt x="0" y="45720"/>
                  </a:moveTo>
                  <a:lnTo>
                    <a:pt x="356734" y="45720"/>
                  </a:lnTo>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2" name="Straight Connector 4"/>
            <p:cNvSpPr/>
            <p:nvPr/>
          </p:nvSpPr>
          <p:spPr>
            <a:xfrm>
              <a:off x="1992516" y="1903063"/>
              <a:ext cx="19366" cy="387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p:txBody>
        </p:sp>
      </p:grpSp>
    </p:spTree>
    <p:extLst>
      <p:ext uri="{BB962C8B-B14F-4D97-AF65-F5344CB8AC3E}">
        <p14:creationId xmlns:p14="http://schemas.microsoft.com/office/powerpoint/2010/main" val="2106488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Let’s take a PDF Invoice…for example</a:t>
            </a:r>
          </a:p>
        </p:txBody>
      </p:sp>
      <p:pic>
        <p:nvPicPr>
          <p:cNvPr id="5" name="Picture 4"/>
          <p:cNvPicPr>
            <a:picLocks noChangeAspect="1"/>
          </p:cNvPicPr>
          <p:nvPr/>
        </p:nvPicPr>
        <p:blipFill>
          <a:blip r:embed="rId2"/>
          <a:stretch>
            <a:fillRect/>
          </a:stretch>
        </p:blipFill>
        <p:spPr>
          <a:xfrm>
            <a:off x="381000" y="1295400"/>
            <a:ext cx="4128950" cy="3472340"/>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stretch>
            <a:fillRect/>
          </a:stretch>
        </p:blipFill>
        <p:spPr>
          <a:xfrm>
            <a:off x="0" y="5029200"/>
            <a:ext cx="9144000" cy="1115122"/>
          </a:xfrm>
          <a:prstGeom prst="rect">
            <a:avLst/>
          </a:prstGeom>
          <a:ln>
            <a:noFill/>
          </a:ln>
          <a:effectLst>
            <a:outerShdw blurRad="292100" dist="139700" dir="2700000" algn="tl" rotWithShape="0">
              <a:srgbClr val="333333">
                <a:alpha val="65000"/>
              </a:srgbClr>
            </a:outerShdw>
          </a:effectLst>
        </p:spPr>
      </p:pic>
      <p:sp>
        <p:nvSpPr>
          <p:cNvPr id="8" name="Bent Arrow 7"/>
          <p:cNvSpPr/>
          <p:nvPr/>
        </p:nvSpPr>
        <p:spPr>
          <a:xfrm rot="5400000">
            <a:off x="5486400" y="2819400"/>
            <a:ext cx="1600200" cy="1905000"/>
          </a:xfrm>
          <a:prstGeom prst="bentArrow">
            <a:avLst>
              <a:gd name="adj1" fmla="val 8313"/>
              <a:gd name="adj2" fmla="val 13095"/>
              <a:gd name="adj3" fmla="val 22531"/>
              <a:gd name="adj4" fmla="val 4375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10" name="Picture 9"/>
          <p:cNvPicPr>
            <a:picLocks noChangeAspect="1"/>
          </p:cNvPicPr>
          <p:nvPr/>
        </p:nvPicPr>
        <p:blipFill>
          <a:blip r:embed="rId4"/>
          <a:stretch>
            <a:fillRect/>
          </a:stretch>
        </p:blipFill>
        <p:spPr>
          <a:xfrm>
            <a:off x="5181600" y="3429000"/>
            <a:ext cx="1222309" cy="1092200"/>
          </a:xfrm>
          <a:prstGeom prst="rect">
            <a:avLst/>
          </a:prstGeom>
        </p:spPr>
      </p:pic>
      <p:pic>
        <p:nvPicPr>
          <p:cNvPr id="11" name="Picture 10"/>
          <p:cNvPicPr>
            <a:picLocks noChangeAspect="1"/>
          </p:cNvPicPr>
          <p:nvPr/>
        </p:nvPicPr>
        <p:blipFill>
          <a:blip r:embed="rId5"/>
          <a:stretch>
            <a:fillRect/>
          </a:stretch>
        </p:blipFill>
        <p:spPr>
          <a:xfrm>
            <a:off x="4648200" y="2286000"/>
            <a:ext cx="3942976" cy="533400"/>
          </a:xfrm>
          <a:prstGeom prst="rect">
            <a:avLst/>
          </a:prstGeom>
        </p:spPr>
      </p:pic>
    </p:spTree>
    <p:extLst>
      <p:ext uri="{BB962C8B-B14F-4D97-AF65-F5344CB8AC3E}">
        <p14:creationId xmlns:p14="http://schemas.microsoft.com/office/powerpoint/2010/main" val="210065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Altair Monarch (</a:t>
            </a:r>
            <a:r>
              <a:rPr lang="en-US" dirty="0" err="1"/>
              <a:t>Datawatch</a:t>
            </a:r>
            <a:r>
              <a:rPr lang="en-US" dirty="0"/>
              <a:t>)</a:t>
            </a:r>
          </a:p>
        </p:txBody>
      </p:sp>
      <p:sp>
        <p:nvSpPr>
          <p:cNvPr id="3" name="Content Placeholder 2"/>
          <p:cNvSpPr>
            <a:spLocks noGrp="1"/>
          </p:cNvSpPr>
          <p:nvPr>
            <p:ph idx="1"/>
          </p:nvPr>
        </p:nvSpPr>
        <p:spPr/>
        <p:txBody>
          <a:bodyPr/>
          <a:lstStyle/>
          <a:p>
            <a:r>
              <a:rPr lang="en-US" dirty="0">
                <a:hlinkClick r:id="rId2"/>
              </a:rPr>
              <a:t>https://docs.datawatch.com/monarch/desktop/Introduction__The_Monarch_Application.htm</a:t>
            </a:r>
            <a:endParaRPr lang="en-US" dirty="0"/>
          </a:p>
        </p:txBody>
      </p:sp>
    </p:spTree>
    <p:extLst>
      <p:ext uri="{BB962C8B-B14F-4D97-AF65-F5344CB8AC3E}">
        <p14:creationId xmlns:p14="http://schemas.microsoft.com/office/powerpoint/2010/main" val="4064603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take an image…</a:t>
            </a:r>
          </a:p>
        </p:txBody>
      </p:sp>
      <p:pic>
        <p:nvPicPr>
          <p:cNvPr id="6" name="Picture 5"/>
          <p:cNvPicPr>
            <a:picLocks noChangeAspect="1"/>
          </p:cNvPicPr>
          <p:nvPr/>
        </p:nvPicPr>
        <p:blipFill>
          <a:blip r:embed="rId2"/>
          <a:stretch>
            <a:fillRect/>
          </a:stretch>
        </p:blipFill>
        <p:spPr>
          <a:xfrm>
            <a:off x="457200" y="1752600"/>
            <a:ext cx="3123678" cy="1778000"/>
          </a:xfrm>
          <a:prstGeom prst="rect">
            <a:avLst/>
          </a:prstGeom>
        </p:spPr>
      </p:pic>
      <p:pic>
        <p:nvPicPr>
          <p:cNvPr id="7" name="Picture 6"/>
          <p:cNvPicPr>
            <a:picLocks noChangeAspect="1"/>
          </p:cNvPicPr>
          <p:nvPr/>
        </p:nvPicPr>
        <p:blipFill>
          <a:blip r:embed="rId3"/>
          <a:stretch>
            <a:fillRect/>
          </a:stretch>
        </p:blipFill>
        <p:spPr>
          <a:xfrm>
            <a:off x="304800" y="4495800"/>
            <a:ext cx="8356600" cy="736600"/>
          </a:xfrm>
          <a:prstGeom prst="rect">
            <a:avLst/>
          </a:prstGeom>
        </p:spPr>
      </p:pic>
      <p:sp>
        <p:nvSpPr>
          <p:cNvPr id="8" name="Bent Arrow 7"/>
          <p:cNvSpPr/>
          <p:nvPr/>
        </p:nvSpPr>
        <p:spPr>
          <a:xfrm rot="5400000">
            <a:off x="4191000" y="2590800"/>
            <a:ext cx="1600200" cy="1905000"/>
          </a:xfrm>
          <a:prstGeom prst="bentArrow">
            <a:avLst>
              <a:gd name="adj1" fmla="val 8313"/>
              <a:gd name="adj2" fmla="val 13095"/>
              <a:gd name="adj3" fmla="val 22531"/>
              <a:gd name="adj4" fmla="val 4375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9" name="Picture 8"/>
          <p:cNvPicPr>
            <a:picLocks noChangeAspect="1"/>
          </p:cNvPicPr>
          <p:nvPr/>
        </p:nvPicPr>
        <p:blipFill>
          <a:blip r:embed="rId4"/>
          <a:stretch>
            <a:fillRect/>
          </a:stretch>
        </p:blipFill>
        <p:spPr>
          <a:xfrm>
            <a:off x="3886200" y="3200400"/>
            <a:ext cx="1222309" cy="1092200"/>
          </a:xfrm>
          <a:prstGeom prst="rect">
            <a:avLst/>
          </a:prstGeom>
        </p:spPr>
      </p:pic>
      <p:sp>
        <p:nvSpPr>
          <p:cNvPr id="10" name="TextBox 9"/>
          <p:cNvSpPr txBox="1"/>
          <p:nvPr/>
        </p:nvSpPr>
        <p:spPr>
          <a:xfrm>
            <a:off x="4191000" y="2286000"/>
            <a:ext cx="3581400" cy="369332"/>
          </a:xfrm>
          <a:prstGeom prst="rect">
            <a:avLst/>
          </a:prstGeom>
          <a:noFill/>
        </p:spPr>
        <p:txBody>
          <a:bodyPr wrap="square" rtlCol="0">
            <a:spAutoFit/>
          </a:bodyPr>
          <a:lstStyle/>
          <a:p>
            <a:r>
              <a:rPr lang="en-US" dirty="0"/>
              <a:t>Python + </a:t>
            </a:r>
            <a:r>
              <a:rPr lang="en-US" dirty="0" err="1"/>
              <a:t>Textract</a:t>
            </a:r>
            <a:r>
              <a:rPr lang="en-US" dirty="0"/>
              <a:t> +</a:t>
            </a:r>
            <a:r>
              <a:rPr lang="en-US" dirty="0" err="1"/>
              <a:t>Tesseract</a:t>
            </a:r>
            <a:endParaRPr lang="en-US" dirty="0"/>
          </a:p>
        </p:txBody>
      </p:sp>
    </p:spTree>
    <p:extLst>
      <p:ext uri="{BB962C8B-B14F-4D97-AF65-F5344CB8AC3E}">
        <p14:creationId xmlns:p14="http://schemas.microsoft.com/office/powerpoint/2010/main" val="3445295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 your data</a:t>
            </a:r>
          </a:p>
        </p:txBody>
      </p:sp>
      <p:sp>
        <p:nvSpPr>
          <p:cNvPr id="3" name="Content Placeholder 2"/>
          <p:cNvSpPr>
            <a:spLocks noGrp="1"/>
          </p:cNvSpPr>
          <p:nvPr>
            <p:ph idx="1"/>
          </p:nvPr>
        </p:nvSpPr>
        <p:spPr>
          <a:xfrm>
            <a:off x="457200" y="1447800"/>
            <a:ext cx="5867400" cy="1295400"/>
          </a:xfrm>
        </p:spPr>
        <p:txBody>
          <a:bodyPr>
            <a:normAutofit fontScale="92500" lnSpcReduction="20000"/>
          </a:bodyPr>
          <a:lstStyle/>
          <a:p>
            <a:pPr marL="0" indent="0">
              <a:buNone/>
            </a:pPr>
            <a:r>
              <a:rPr lang="en-US" dirty="0">
                <a:solidFill>
                  <a:srgbClr val="008000"/>
                </a:solidFill>
              </a:rPr>
              <a:t>“Looks like my V8 Chevy is running low on fuel. Didn’t I fill up just the day before?”</a:t>
            </a:r>
            <a:endParaRPr lang="en-US" dirty="0">
              <a:solidFill>
                <a:srgbClr val="FF6600"/>
              </a:solidFill>
            </a:endParaRPr>
          </a:p>
          <a:p>
            <a:pPr marL="0" indent="0">
              <a:buNone/>
            </a:pPr>
            <a:endParaRPr lang="en-US" dirty="0"/>
          </a:p>
          <a:p>
            <a:pPr marL="0" indent="0">
              <a:buNone/>
            </a:pPr>
            <a:endParaRPr lang="en-US" dirty="0"/>
          </a:p>
          <a:p>
            <a:pPr marL="0" indent="0">
              <a:buNone/>
            </a:pPr>
            <a:endParaRPr lang="en-US" dirty="0"/>
          </a:p>
        </p:txBody>
      </p:sp>
      <p:pic>
        <p:nvPicPr>
          <p:cNvPr id="5" name="Picture 4"/>
          <p:cNvPicPr>
            <a:picLocks noChangeAspect="1"/>
          </p:cNvPicPr>
          <p:nvPr/>
        </p:nvPicPr>
        <p:blipFill>
          <a:blip r:embed="rId2"/>
          <a:stretch>
            <a:fillRect/>
          </a:stretch>
        </p:blipFill>
        <p:spPr>
          <a:xfrm>
            <a:off x="7467600" y="1143000"/>
            <a:ext cx="1295400" cy="1293139"/>
          </a:xfrm>
          <a:prstGeom prst="rect">
            <a:avLst/>
          </a:prstGeom>
        </p:spPr>
      </p:pic>
      <p:sp>
        <p:nvSpPr>
          <p:cNvPr id="6" name="Content Placeholder 2"/>
          <p:cNvSpPr txBox="1">
            <a:spLocks/>
          </p:cNvSpPr>
          <p:nvPr/>
        </p:nvSpPr>
        <p:spPr>
          <a:xfrm>
            <a:off x="609600" y="4267200"/>
            <a:ext cx="8382000" cy="685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a:t>DALDFWSFOEWRBOSDCALAXORDJFKMCO</a:t>
            </a:r>
          </a:p>
          <a:p>
            <a:pPr marL="0" indent="0" algn="ctr">
              <a:buFont typeface="Arial" pitchFamily="34" charset="0"/>
              <a:buNone/>
            </a:pPr>
            <a:endParaRPr lang="en-US" dirty="0"/>
          </a:p>
          <a:p>
            <a:pPr marL="0" indent="0" algn="ctr">
              <a:buFont typeface="Arial" pitchFamily="34" charset="0"/>
              <a:buNone/>
            </a:pP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820178663"/>
              </p:ext>
            </p:extLst>
          </p:nvPr>
        </p:nvGraphicFramePr>
        <p:xfrm>
          <a:off x="685800" y="3124200"/>
          <a:ext cx="7924800" cy="896479"/>
        </p:xfrm>
        <a:graphic>
          <a:graphicData uri="http://schemas.openxmlformats.org/drawingml/2006/table">
            <a:tbl>
              <a:tblPr firstRow="1" bandRow="1">
                <a:tableStyleId>{5C22544A-7EE6-4342-B048-85BDC9FD1C3A}</a:tableStyleId>
              </a:tblPr>
              <a:tblGrid>
                <a:gridCol w="1320800">
                  <a:extLst>
                    <a:ext uri="{9D8B030D-6E8A-4147-A177-3AD203B41FA5}">
                      <a16:colId xmlns:a16="http://schemas.microsoft.com/office/drawing/2014/main" val="20000"/>
                    </a:ext>
                  </a:extLst>
                </a:gridCol>
                <a:gridCol w="1320800">
                  <a:extLst>
                    <a:ext uri="{9D8B030D-6E8A-4147-A177-3AD203B41FA5}">
                      <a16:colId xmlns:a16="http://schemas.microsoft.com/office/drawing/2014/main" val="20001"/>
                    </a:ext>
                  </a:extLst>
                </a:gridCol>
                <a:gridCol w="1320800">
                  <a:extLst>
                    <a:ext uri="{9D8B030D-6E8A-4147-A177-3AD203B41FA5}">
                      <a16:colId xmlns:a16="http://schemas.microsoft.com/office/drawing/2014/main" val="20002"/>
                    </a:ext>
                  </a:extLst>
                </a:gridCol>
                <a:gridCol w="1320800">
                  <a:extLst>
                    <a:ext uri="{9D8B030D-6E8A-4147-A177-3AD203B41FA5}">
                      <a16:colId xmlns:a16="http://schemas.microsoft.com/office/drawing/2014/main" val="20003"/>
                    </a:ext>
                  </a:extLst>
                </a:gridCol>
                <a:gridCol w="1320800">
                  <a:extLst>
                    <a:ext uri="{9D8B030D-6E8A-4147-A177-3AD203B41FA5}">
                      <a16:colId xmlns:a16="http://schemas.microsoft.com/office/drawing/2014/main" val="20004"/>
                    </a:ext>
                  </a:extLst>
                </a:gridCol>
                <a:gridCol w="1320800">
                  <a:extLst>
                    <a:ext uri="{9D8B030D-6E8A-4147-A177-3AD203B41FA5}">
                      <a16:colId xmlns:a16="http://schemas.microsoft.com/office/drawing/2014/main" val="20005"/>
                    </a:ext>
                  </a:extLst>
                </a:gridCol>
              </a:tblGrid>
              <a:tr h="530719">
                <a:tc>
                  <a:txBody>
                    <a:bodyPr/>
                    <a:lstStyle/>
                    <a:p>
                      <a:pPr algn="ctr"/>
                      <a:r>
                        <a:rPr lang="en-US" dirty="0"/>
                        <a:t>Owner</a:t>
                      </a:r>
                    </a:p>
                  </a:txBody>
                  <a:tcPr/>
                </a:tc>
                <a:tc>
                  <a:txBody>
                    <a:bodyPr/>
                    <a:lstStyle/>
                    <a:p>
                      <a:pPr algn="ctr"/>
                      <a:r>
                        <a:rPr lang="en-US" dirty="0"/>
                        <a:t>Vehicle</a:t>
                      </a:r>
                    </a:p>
                  </a:txBody>
                  <a:tcPr/>
                </a:tc>
                <a:tc>
                  <a:txBody>
                    <a:bodyPr/>
                    <a:lstStyle/>
                    <a:p>
                      <a:pPr algn="ctr"/>
                      <a:r>
                        <a:rPr lang="en-US" dirty="0"/>
                        <a:t>Type</a:t>
                      </a:r>
                    </a:p>
                  </a:txBody>
                  <a:tcPr/>
                </a:tc>
                <a:tc>
                  <a:txBody>
                    <a:bodyPr/>
                    <a:lstStyle/>
                    <a:p>
                      <a:pPr algn="ctr"/>
                      <a:r>
                        <a:rPr lang="en-US" dirty="0"/>
                        <a:t>Fuel</a:t>
                      </a:r>
                      <a:r>
                        <a:rPr lang="en-US" baseline="0" dirty="0"/>
                        <a:t> Level</a:t>
                      </a:r>
                      <a:endParaRPr lang="en-US" dirty="0"/>
                    </a:p>
                  </a:txBody>
                  <a:tcPr/>
                </a:tc>
                <a:tc>
                  <a:txBody>
                    <a:bodyPr/>
                    <a:lstStyle/>
                    <a:p>
                      <a:pPr algn="ctr"/>
                      <a:r>
                        <a:rPr lang="en-US" dirty="0"/>
                        <a:t>Engine</a:t>
                      </a:r>
                    </a:p>
                  </a:txBody>
                  <a:tcPr/>
                </a:tc>
                <a:tc>
                  <a:txBody>
                    <a:bodyPr/>
                    <a:lstStyle/>
                    <a:p>
                      <a:pPr algn="ctr"/>
                      <a:r>
                        <a:rPr lang="en-US" dirty="0"/>
                        <a:t>Last Fill</a:t>
                      </a:r>
                    </a:p>
                  </a:txBody>
                  <a:tcPr/>
                </a:tc>
                <a:extLst>
                  <a:ext uri="{0D108BD9-81ED-4DB2-BD59-A6C34878D82A}">
                    <a16:rowId xmlns:a16="http://schemas.microsoft.com/office/drawing/2014/main" val="10000"/>
                  </a:ext>
                </a:extLst>
              </a:tr>
              <a:tr h="307481">
                <a:tc>
                  <a:txBody>
                    <a:bodyPr/>
                    <a:lstStyle/>
                    <a:p>
                      <a:pPr algn="ctr"/>
                      <a:r>
                        <a:rPr lang="en-US" dirty="0"/>
                        <a:t>AK</a:t>
                      </a:r>
                    </a:p>
                  </a:txBody>
                  <a:tcPr/>
                </a:tc>
                <a:tc>
                  <a:txBody>
                    <a:bodyPr/>
                    <a:lstStyle/>
                    <a:p>
                      <a:pPr algn="ctr"/>
                      <a:r>
                        <a:rPr lang="en-US" dirty="0"/>
                        <a:t>Chevy</a:t>
                      </a:r>
                    </a:p>
                  </a:txBody>
                  <a:tcPr/>
                </a:tc>
                <a:tc>
                  <a:txBody>
                    <a:bodyPr/>
                    <a:lstStyle/>
                    <a:p>
                      <a:pPr algn="ctr"/>
                      <a:r>
                        <a:rPr lang="en-US" dirty="0"/>
                        <a:t>Gas</a:t>
                      </a:r>
                    </a:p>
                  </a:txBody>
                  <a:tcPr/>
                </a:tc>
                <a:tc>
                  <a:txBody>
                    <a:bodyPr/>
                    <a:lstStyle/>
                    <a:p>
                      <a:pPr algn="ctr"/>
                      <a:r>
                        <a:rPr lang="en-US" dirty="0"/>
                        <a:t>5%</a:t>
                      </a:r>
                    </a:p>
                  </a:txBody>
                  <a:tcPr/>
                </a:tc>
                <a:tc>
                  <a:txBody>
                    <a:bodyPr/>
                    <a:lstStyle/>
                    <a:p>
                      <a:pPr algn="ctr"/>
                      <a:r>
                        <a:rPr lang="en-US" dirty="0"/>
                        <a:t>V8</a:t>
                      </a:r>
                    </a:p>
                  </a:txBody>
                  <a:tcPr/>
                </a:tc>
                <a:tc>
                  <a:txBody>
                    <a:bodyPr/>
                    <a:lstStyle/>
                    <a:p>
                      <a:pPr algn="ctr"/>
                      <a:r>
                        <a:rPr lang="en-US" dirty="0"/>
                        <a:t>05/04/16</a:t>
                      </a:r>
                    </a:p>
                  </a:txBody>
                  <a:tcPr/>
                </a:tc>
                <a:extLst>
                  <a:ext uri="{0D108BD9-81ED-4DB2-BD59-A6C34878D82A}">
                    <a16:rowId xmlns:a16="http://schemas.microsoft.com/office/drawing/2014/main" val="10001"/>
                  </a:ext>
                </a:extLst>
              </a:tr>
            </a:tbl>
          </a:graphicData>
        </a:graphic>
      </p:graphicFrame>
      <p:sp>
        <p:nvSpPr>
          <p:cNvPr id="4" name="Rectangle 3"/>
          <p:cNvSpPr/>
          <p:nvPr/>
        </p:nvSpPr>
        <p:spPr>
          <a:xfrm>
            <a:off x="685800" y="5029200"/>
            <a:ext cx="8001000" cy="1077218"/>
          </a:xfrm>
          <a:prstGeom prst="rect">
            <a:avLst/>
          </a:prstGeom>
        </p:spPr>
        <p:txBody>
          <a:bodyPr wrap="square">
            <a:spAutoFit/>
          </a:bodyPr>
          <a:lstStyle/>
          <a:p>
            <a:pPr algn="ctr"/>
            <a:r>
              <a:rPr lang="en-US" sz="3200" dirty="0"/>
              <a:t>Or</a:t>
            </a:r>
          </a:p>
          <a:p>
            <a:pPr algn="ctr"/>
            <a:r>
              <a:rPr lang="en-US" sz="3200" dirty="0"/>
              <a:t>DAL DFW SFO EWR BOS DCA LAX ORD JFK MCO </a:t>
            </a:r>
          </a:p>
        </p:txBody>
      </p:sp>
      <p:pic>
        <p:nvPicPr>
          <p:cNvPr id="10" name="Picture 9"/>
          <p:cNvPicPr>
            <a:picLocks noChangeAspect="1"/>
          </p:cNvPicPr>
          <p:nvPr/>
        </p:nvPicPr>
        <p:blipFill>
          <a:blip r:embed="rId3"/>
          <a:stretch>
            <a:fillRect/>
          </a:stretch>
        </p:blipFill>
        <p:spPr>
          <a:xfrm>
            <a:off x="2590800" y="2286000"/>
            <a:ext cx="1943100" cy="571500"/>
          </a:xfrm>
          <a:prstGeom prst="rect">
            <a:avLst/>
          </a:prstGeom>
        </p:spPr>
      </p:pic>
      <p:pic>
        <p:nvPicPr>
          <p:cNvPr id="11" name="Picture 10"/>
          <p:cNvPicPr>
            <a:picLocks noChangeAspect="1"/>
          </p:cNvPicPr>
          <p:nvPr/>
        </p:nvPicPr>
        <p:blipFill>
          <a:blip r:embed="rId4"/>
          <a:stretch>
            <a:fillRect/>
          </a:stretch>
        </p:blipFill>
        <p:spPr>
          <a:xfrm>
            <a:off x="5791200" y="2590800"/>
            <a:ext cx="1752600" cy="520700"/>
          </a:xfrm>
          <a:prstGeom prst="rect">
            <a:avLst/>
          </a:prstGeom>
        </p:spPr>
      </p:pic>
    </p:spTree>
    <p:extLst>
      <p:ext uri="{BB962C8B-B14F-4D97-AF65-F5344CB8AC3E}">
        <p14:creationId xmlns:p14="http://schemas.microsoft.com/office/powerpoint/2010/main" val="113199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Outliers</a:t>
            </a:r>
          </a:p>
        </p:txBody>
      </p:sp>
      <p:graphicFrame>
        <p:nvGraphicFramePr>
          <p:cNvPr id="6" name="Table 5"/>
          <p:cNvGraphicFramePr>
            <a:graphicFrameLocks noGrp="1"/>
          </p:cNvGraphicFramePr>
          <p:nvPr>
            <p:extLst>
              <p:ext uri="{D42A27DB-BD31-4B8C-83A1-F6EECF244321}">
                <p14:modId xmlns:p14="http://schemas.microsoft.com/office/powerpoint/2010/main" val="494860638"/>
              </p:ext>
            </p:extLst>
          </p:nvPr>
        </p:nvGraphicFramePr>
        <p:xfrm>
          <a:off x="2590800" y="1295400"/>
          <a:ext cx="1333500" cy="4693920"/>
        </p:xfrm>
        <a:graphic>
          <a:graphicData uri="http://schemas.openxmlformats.org/drawingml/2006/table">
            <a:tbl>
              <a:tblPr firstRow="1" bandRow="1">
                <a:tableStyleId>{5C22544A-7EE6-4342-B048-85BDC9FD1C3A}</a:tableStyleId>
              </a:tblPr>
              <a:tblGrid>
                <a:gridCol w="1333500">
                  <a:extLst>
                    <a:ext uri="{9D8B030D-6E8A-4147-A177-3AD203B41FA5}">
                      <a16:colId xmlns:a16="http://schemas.microsoft.com/office/drawing/2014/main" val="20000"/>
                    </a:ext>
                  </a:extLst>
                </a:gridCol>
              </a:tblGrid>
              <a:tr h="325120">
                <a:tc>
                  <a:txBody>
                    <a:bodyPr/>
                    <a:lstStyle/>
                    <a:p>
                      <a:pPr algn="ctr"/>
                      <a:r>
                        <a:rPr lang="en-US" sz="1600" dirty="0"/>
                        <a:t>Age(Years)</a:t>
                      </a:r>
                    </a:p>
                  </a:txBody>
                  <a:tcPr/>
                </a:tc>
                <a:extLst>
                  <a:ext uri="{0D108BD9-81ED-4DB2-BD59-A6C34878D82A}">
                    <a16:rowId xmlns:a16="http://schemas.microsoft.com/office/drawing/2014/main" val="10000"/>
                  </a:ext>
                </a:extLst>
              </a:tr>
              <a:tr h="325120">
                <a:tc>
                  <a:txBody>
                    <a:bodyPr/>
                    <a:lstStyle/>
                    <a:p>
                      <a:pPr algn="ctr"/>
                      <a:r>
                        <a:rPr lang="en-US" sz="1600" dirty="0"/>
                        <a:t>75</a:t>
                      </a:r>
                    </a:p>
                  </a:txBody>
                  <a:tcPr/>
                </a:tc>
                <a:extLst>
                  <a:ext uri="{0D108BD9-81ED-4DB2-BD59-A6C34878D82A}">
                    <a16:rowId xmlns:a16="http://schemas.microsoft.com/office/drawing/2014/main" val="10001"/>
                  </a:ext>
                </a:extLst>
              </a:tr>
              <a:tr h="325120">
                <a:tc>
                  <a:txBody>
                    <a:bodyPr/>
                    <a:lstStyle/>
                    <a:p>
                      <a:pPr algn="ctr"/>
                      <a:r>
                        <a:rPr lang="en-US" sz="1600" dirty="0"/>
                        <a:t>80</a:t>
                      </a:r>
                    </a:p>
                  </a:txBody>
                  <a:tcPr/>
                </a:tc>
                <a:extLst>
                  <a:ext uri="{0D108BD9-81ED-4DB2-BD59-A6C34878D82A}">
                    <a16:rowId xmlns:a16="http://schemas.microsoft.com/office/drawing/2014/main" val="10002"/>
                  </a:ext>
                </a:extLst>
              </a:tr>
              <a:tr h="325120">
                <a:tc>
                  <a:txBody>
                    <a:bodyPr/>
                    <a:lstStyle/>
                    <a:p>
                      <a:pPr algn="ctr"/>
                      <a:r>
                        <a:rPr lang="en-US" sz="1600" dirty="0"/>
                        <a:t>65</a:t>
                      </a:r>
                    </a:p>
                  </a:txBody>
                  <a:tcPr/>
                </a:tc>
                <a:extLst>
                  <a:ext uri="{0D108BD9-81ED-4DB2-BD59-A6C34878D82A}">
                    <a16:rowId xmlns:a16="http://schemas.microsoft.com/office/drawing/2014/main" val="10003"/>
                  </a:ext>
                </a:extLst>
              </a:tr>
              <a:tr h="325120">
                <a:tc>
                  <a:txBody>
                    <a:bodyPr/>
                    <a:lstStyle/>
                    <a:p>
                      <a:pPr algn="ctr"/>
                      <a:r>
                        <a:rPr lang="en-US" sz="1600" dirty="0"/>
                        <a:t>55</a:t>
                      </a:r>
                    </a:p>
                  </a:txBody>
                  <a:tcPr/>
                </a:tc>
                <a:extLst>
                  <a:ext uri="{0D108BD9-81ED-4DB2-BD59-A6C34878D82A}">
                    <a16:rowId xmlns:a16="http://schemas.microsoft.com/office/drawing/2014/main" val="10004"/>
                  </a:ext>
                </a:extLst>
              </a:tr>
              <a:tr h="325120">
                <a:tc>
                  <a:txBody>
                    <a:bodyPr/>
                    <a:lstStyle/>
                    <a:p>
                      <a:pPr algn="ctr"/>
                      <a:r>
                        <a:rPr lang="en-US" sz="1600" dirty="0"/>
                        <a:t>67</a:t>
                      </a:r>
                    </a:p>
                  </a:txBody>
                  <a:tcPr/>
                </a:tc>
                <a:extLst>
                  <a:ext uri="{0D108BD9-81ED-4DB2-BD59-A6C34878D82A}">
                    <a16:rowId xmlns:a16="http://schemas.microsoft.com/office/drawing/2014/main" val="10005"/>
                  </a:ext>
                </a:extLst>
              </a:tr>
              <a:tr h="325120">
                <a:tc>
                  <a:txBody>
                    <a:bodyPr/>
                    <a:lstStyle/>
                    <a:p>
                      <a:pPr algn="ctr"/>
                      <a:r>
                        <a:rPr lang="en-US" sz="1600" dirty="0"/>
                        <a:t>78</a:t>
                      </a:r>
                    </a:p>
                  </a:txBody>
                  <a:tcPr/>
                </a:tc>
                <a:extLst>
                  <a:ext uri="{0D108BD9-81ED-4DB2-BD59-A6C34878D82A}">
                    <a16:rowId xmlns:a16="http://schemas.microsoft.com/office/drawing/2014/main" val="10006"/>
                  </a:ext>
                </a:extLst>
              </a:tr>
              <a:tr h="325120">
                <a:tc>
                  <a:txBody>
                    <a:bodyPr/>
                    <a:lstStyle/>
                    <a:p>
                      <a:pPr algn="ctr"/>
                      <a:r>
                        <a:rPr lang="en-US" sz="1600" dirty="0"/>
                        <a:t>88</a:t>
                      </a:r>
                    </a:p>
                  </a:txBody>
                  <a:tcPr/>
                </a:tc>
                <a:extLst>
                  <a:ext uri="{0D108BD9-81ED-4DB2-BD59-A6C34878D82A}">
                    <a16:rowId xmlns:a16="http://schemas.microsoft.com/office/drawing/2014/main" val="10007"/>
                  </a:ext>
                </a:extLst>
              </a:tr>
              <a:tr h="325120">
                <a:tc>
                  <a:txBody>
                    <a:bodyPr/>
                    <a:lstStyle/>
                    <a:p>
                      <a:pPr algn="ctr"/>
                      <a:r>
                        <a:rPr lang="en-US" sz="1600" dirty="0"/>
                        <a:t>90</a:t>
                      </a:r>
                    </a:p>
                  </a:txBody>
                  <a:tcPr/>
                </a:tc>
                <a:extLst>
                  <a:ext uri="{0D108BD9-81ED-4DB2-BD59-A6C34878D82A}">
                    <a16:rowId xmlns:a16="http://schemas.microsoft.com/office/drawing/2014/main" val="10008"/>
                  </a:ext>
                </a:extLst>
              </a:tr>
              <a:tr h="325120">
                <a:tc>
                  <a:txBody>
                    <a:bodyPr/>
                    <a:lstStyle/>
                    <a:p>
                      <a:pPr algn="ctr"/>
                      <a:r>
                        <a:rPr lang="en-US" sz="1600" dirty="0"/>
                        <a:t>45</a:t>
                      </a:r>
                    </a:p>
                  </a:txBody>
                  <a:tcPr/>
                </a:tc>
                <a:extLst>
                  <a:ext uri="{0D108BD9-81ED-4DB2-BD59-A6C34878D82A}">
                    <a16:rowId xmlns:a16="http://schemas.microsoft.com/office/drawing/2014/main" val="10009"/>
                  </a:ext>
                </a:extLst>
              </a:tr>
              <a:tr h="325120">
                <a:tc>
                  <a:txBody>
                    <a:bodyPr/>
                    <a:lstStyle/>
                    <a:p>
                      <a:pPr algn="ctr"/>
                      <a:r>
                        <a:rPr lang="en-US" sz="1600" dirty="0"/>
                        <a:t>58</a:t>
                      </a:r>
                    </a:p>
                  </a:txBody>
                  <a:tcPr/>
                </a:tc>
                <a:extLst>
                  <a:ext uri="{0D108BD9-81ED-4DB2-BD59-A6C34878D82A}">
                    <a16:rowId xmlns:a16="http://schemas.microsoft.com/office/drawing/2014/main" val="10010"/>
                  </a:ext>
                </a:extLst>
              </a:tr>
              <a:tr h="325120">
                <a:tc>
                  <a:txBody>
                    <a:bodyPr/>
                    <a:lstStyle/>
                    <a:p>
                      <a:pPr algn="ctr"/>
                      <a:r>
                        <a:rPr lang="en-US" sz="1600" dirty="0"/>
                        <a:t>69</a:t>
                      </a:r>
                    </a:p>
                  </a:txBody>
                  <a:tcPr/>
                </a:tc>
                <a:extLst>
                  <a:ext uri="{0D108BD9-81ED-4DB2-BD59-A6C34878D82A}">
                    <a16:rowId xmlns:a16="http://schemas.microsoft.com/office/drawing/2014/main" val="10011"/>
                  </a:ext>
                </a:extLst>
              </a:tr>
              <a:tr h="325120">
                <a:tc>
                  <a:txBody>
                    <a:bodyPr/>
                    <a:lstStyle/>
                    <a:p>
                      <a:pPr algn="ctr"/>
                      <a:r>
                        <a:rPr lang="en-US" sz="1600" dirty="0"/>
                        <a:t>80</a:t>
                      </a:r>
                    </a:p>
                  </a:txBody>
                  <a:tcPr/>
                </a:tc>
                <a:extLst>
                  <a:ext uri="{0D108BD9-81ED-4DB2-BD59-A6C34878D82A}">
                    <a16:rowId xmlns:a16="http://schemas.microsoft.com/office/drawing/2014/main" val="10012"/>
                  </a:ext>
                </a:extLst>
              </a:tr>
              <a:tr h="325120">
                <a:tc>
                  <a:txBody>
                    <a:bodyPr/>
                    <a:lstStyle/>
                    <a:p>
                      <a:pPr algn="ctr"/>
                      <a:r>
                        <a:rPr lang="en-US" sz="1600" dirty="0"/>
                        <a:t>110</a:t>
                      </a:r>
                    </a:p>
                  </a:txBody>
                  <a:tcPr/>
                </a:tc>
                <a:extLst>
                  <a:ext uri="{0D108BD9-81ED-4DB2-BD59-A6C34878D82A}">
                    <a16:rowId xmlns:a16="http://schemas.microsoft.com/office/drawing/2014/main" val="10013"/>
                  </a:ext>
                </a:extLst>
              </a:tr>
            </a:tbl>
          </a:graphicData>
        </a:graphic>
      </p:graphicFrame>
      <p:pic>
        <p:nvPicPr>
          <p:cNvPr id="7" name="Picture 6"/>
          <p:cNvPicPr>
            <a:picLocks noChangeAspect="1"/>
          </p:cNvPicPr>
          <p:nvPr/>
        </p:nvPicPr>
        <p:blipFill>
          <a:blip r:embed="rId2"/>
          <a:stretch>
            <a:fillRect/>
          </a:stretch>
        </p:blipFill>
        <p:spPr>
          <a:xfrm>
            <a:off x="5486400" y="228600"/>
            <a:ext cx="3189914" cy="3962400"/>
          </a:xfrm>
          <a:prstGeom prst="rect">
            <a:avLst/>
          </a:prstGeom>
        </p:spPr>
      </p:pic>
      <p:graphicFrame>
        <p:nvGraphicFramePr>
          <p:cNvPr id="9" name="Content Placeholder 8"/>
          <p:cNvGraphicFramePr>
            <a:graphicFrameLocks noGrp="1"/>
          </p:cNvGraphicFramePr>
          <p:nvPr>
            <p:ph idx="1"/>
            <p:extLst>
              <p:ext uri="{D42A27DB-BD31-4B8C-83A1-F6EECF244321}">
                <p14:modId xmlns:p14="http://schemas.microsoft.com/office/powerpoint/2010/main" val="2660744716"/>
              </p:ext>
            </p:extLst>
          </p:nvPr>
        </p:nvGraphicFramePr>
        <p:xfrm>
          <a:off x="533400" y="1295400"/>
          <a:ext cx="1333500" cy="4693920"/>
        </p:xfrm>
        <a:graphic>
          <a:graphicData uri="http://schemas.openxmlformats.org/drawingml/2006/table">
            <a:tbl>
              <a:tblPr firstRow="1" bandRow="1">
                <a:tableStyleId>{5C22544A-7EE6-4342-B048-85BDC9FD1C3A}</a:tableStyleId>
              </a:tblPr>
              <a:tblGrid>
                <a:gridCol w="1333500">
                  <a:extLst>
                    <a:ext uri="{9D8B030D-6E8A-4147-A177-3AD203B41FA5}">
                      <a16:colId xmlns:a16="http://schemas.microsoft.com/office/drawing/2014/main" val="20000"/>
                    </a:ext>
                  </a:extLst>
                </a:gridCol>
              </a:tblGrid>
              <a:tr h="325120">
                <a:tc>
                  <a:txBody>
                    <a:bodyPr/>
                    <a:lstStyle/>
                    <a:p>
                      <a:pPr algn="ctr"/>
                      <a:r>
                        <a:rPr lang="en-US" sz="1600" dirty="0"/>
                        <a:t>???</a:t>
                      </a:r>
                    </a:p>
                  </a:txBody>
                  <a:tcPr/>
                </a:tc>
                <a:extLst>
                  <a:ext uri="{0D108BD9-81ED-4DB2-BD59-A6C34878D82A}">
                    <a16:rowId xmlns:a16="http://schemas.microsoft.com/office/drawing/2014/main" val="10000"/>
                  </a:ext>
                </a:extLst>
              </a:tr>
              <a:tr h="325120">
                <a:tc>
                  <a:txBody>
                    <a:bodyPr/>
                    <a:lstStyle/>
                    <a:p>
                      <a:pPr algn="ctr"/>
                      <a:r>
                        <a:rPr lang="en-US" sz="1600" dirty="0"/>
                        <a:t>75</a:t>
                      </a:r>
                    </a:p>
                  </a:txBody>
                  <a:tcPr/>
                </a:tc>
                <a:extLst>
                  <a:ext uri="{0D108BD9-81ED-4DB2-BD59-A6C34878D82A}">
                    <a16:rowId xmlns:a16="http://schemas.microsoft.com/office/drawing/2014/main" val="10001"/>
                  </a:ext>
                </a:extLst>
              </a:tr>
              <a:tr h="325120">
                <a:tc>
                  <a:txBody>
                    <a:bodyPr/>
                    <a:lstStyle/>
                    <a:p>
                      <a:pPr algn="ctr"/>
                      <a:r>
                        <a:rPr lang="en-US" sz="1600" dirty="0"/>
                        <a:t>80</a:t>
                      </a:r>
                    </a:p>
                  </a:txBody>
                  <a:tcPr/>
                </a:tc>
                <a:extLst>
                  <a:ext uri="{0D108BD9-81ED-4DB2-BD59-A6C34878D82A}">
                    <a16:rowId xmlns:a16="http://schemas.microsoft.com/office/drawing/2014/main" val="10002"/>
                  </a:ext>
                </a:extLst>
              </a:tr>
              <a:tr h="325120">
                <a:tc>
                  <a:txBody>
                    <a:bodyPr/>
                    <a:lstStyle/>
                    <a:p>
                      <a:pPr algn="ctr"/>
                      <a:r>
                        <a:rPr lang="en-US" sz="1600" dirty="0"/>
                        <a:t>65</a:t>
                      </a:r>
                    </a:p>
                  </a:txBody>
                  <a:tcPr/>
                </a:tc>
                <a:extLst>
                  <a:ext uri="{0D108BD9-81ED-4DB2-BD59-A6C34878D82A}">
                    <a16:rowId xmlns:a16="http://schemas.microsoft.com/office/drawing/2014/main" val="10003"/>
                  </a:ext>
                </a:extLst>
              </a:tr>
              <a:tr h="325120">
                <a:tc>
                  <a:txBody>
                    <a:bodyPr/>
                    <a:lstStyle/>
                    <a:p>
                      <a:pPr algn="ctr"/>
                      <a:r>
                        <a:rPr lang="en-US" sz="1600" dirty="0"/>
                        <a:t>55</a:t>
                      </a:r>
                    </a:p>
                  </a:txBody>
                  <a:tcPr/>
                </a:tc>
                <a:extLst>
                  <a:ext uri="{0D108BD9-81ED-4DB2-BD59-A6C34878D82A}">
                    <a16:rowId xmlns:a16="http://schemas.microsoft.com/office/drawing/2014/main" val="10004"/>
                  </a:ext>
                </a:extLst>
              </a:tr>
              <a:tr h="325120">
                <a:tc>
                  <a:txBody>
                    <a:bodyPr/>
                    <a:lstStyle/>
                    <a:p>
                      <a:pPr algn="ctr"/>
                      <a:r>
                        <a:rPr lang="en-US" sz="1600" dirty="0"/>
                        <a:t>67</a:t>
                      </a:r>
                    </a:p>
                  </a:txBody>
                  <a:tcPr/>
                </a:tc>
                <a:extLst>
                  <a:ext uri="{0D108BD9-81ED-4DB2-BD59-A6C34878D82A}">
                    <a16:rowId xmlns:a16="http://schemas.microsoft.com/office/drawing/2014/main" val="10005"/>
                  </a:ext>
                </a:extLst>
              </a:tr>
              <a:tr h="325120">
                <a:tc>
                  <a:txBody>
                    <a:bodyPr/>
                    <a:lstStyle/>
                    <a:p>
                      <a:pPr algn="ctr"/>
                      <a:r>
                        <a:rPr lang="en-US" sz="1600" dirty="0"/>
                        <a:t>78</a:t>
                      </a:r>
                    </a:p>
                  </a:txBody>
                  <a:tcPr/>
                </a:tc>
                <a:extLst>
                  <a:ext uri="{0D108BD9-81ED-4DB2-BD59-A6C34878D82A}">
                    <a16:rowId xmlns:a16="http://schemas.microsoft.com/office/drawing/2014/main" val="10006"/>
                  </a:ext>
                </a:extLst>
              </a:tr>
              <a:tr h="325120">
                <a:tc>
                  <a:txBody>
                    <a:bodyPr/>
                    <a:lstStyle/>
                    <a:p>
                      <a:pPr algn="ctr"/>
                      <a:r>
                        <a:rPr lang="en-US" sz="1600" dirty="0"/>
                        <a:t>88</a:t>
                      </a:r>
                    </a:p>
                  </a:txBody>
                  <a:tcPr/>
                </a:tc>
                <a:extLst>
                  <a:ext uri="{0D108BD9-81ED-4DB2-BD59-A6C34878D82A}">
                    <a16:rowId xmlns:a16="http://schemas.microsoft.com/office/drawing/2014/main" val="10007"/>
                  </a:ext>
                </a:extLst>
              </a:tr>
              <a:tr h="325120">
                <a:tc>
                  <a:txBody>
                    <a:bodyPr/>
                    <a:lstStyle/>
                    <a:p>
                      <a:pPr algn="ctr"/>
                      <a:r>
                        <a:rPr lang="en-US" sz="1600" dirty="0"/>
                        <a:t>90</a:t>
                      </a:r>
                    </a:p>
                  </a:txBody>
                  <a:tcPr/>
                </a:tc>
                <a:extLst>
                  <a:ext uri="{0D108BD9-81ED-4DB2-BD59-A6C34878D82A}">
                    <a16:rowId xmlns:a16="http://schemas.microsoft.com/office/drawing/2014/main" val="10008"/>
                  </a:ext>
                </a:extLst>
              </a:tr>
              <a:tr h="325120">
                <a:tc>
                  <a:txBody>
                    <a:bodyPr/>
                    <a:lstStyle/>
                    <a:p>
                      <a:pPr algn="ctr"/>
                      <a:r>
                        <a:rPr lang="en-US" sz="1600" dirty="0"/>
                        <a:t>45</a:t>
                      </a:r>
                    </a:p>
                  </a:txBody>
                  <a:tcPr/>
                </a:tc>
                <a:extLst>
                  <a:ext uri="{0D108BD9-81ED-4DB2-BD59-A6C34878D82A}">
                    <a16:rowId xmlns:a16="http://schemas.microsoft.com/office/drawing/2014/main" val="10009"/>
                  </a:ext>
                </a:extLst>
              </a:tr>
              <a:tr h="325120">
                <a:tc>
                  <a:txBody>
                    <a:bodyPr/>
                    <a:lstStyle/>
                    <a:p>
                      <a:pPr algn="ctr"/>
                      <a:r>
                        <a:rPr lang="en-US" sz="1600" dirty="0"/>
                        <a:t>58</a:t>
                      </a:r>
                    </a:p>
                  </a:txBody>
                  <a:tcPr/>
                </a:tc>
                <a:extLst>
                  <a:ext uri="{0D108BD9-81ED-4DB2-BD59-A6C34878D82A}">
                    <a16:rowId xmlns:a16="http://schemas.microsoft.com/office/drawing/2014/main" val="10010"/>
                  </a:ext>
                </a:extLst>
              </a:tr>
              <a:tr h="325120">
                <a:tc>
                  <a:txBody>
                    <a:bodyPr/>
                    <a:lstStyle/>
                    <a:p>
                      <a:pPr algn="ctr"/>
                      <a:r>
                        <a:rPr lang="en-US" sz="1600" dirty="0"/>
                        <a:t>69</a:t>
                      </a:r>
                    </a:p>
                  </a:txBody>
                  <a:tcPr/>
                </a:tc>
                <a:extLst>
                  <a:ext uri="{0D108BD9-81ED-4DB2-BD59-A6C34878D82A}">
                    <a16:rowId xmlns:a16="http://schemas.microsoft.com/office/drawing/2014/main" val="10011"/>
                  </a:ext>
                </a:extLst>
              </a:tr>
              <a:tr h="325120">
                <a:tc>
                  <a:txBody>
                    <a:bodyPr/>
                    <a:lstStyle/>
                    <a:p>
                      <a:pPr algn="ctr"/>
                      <a:r>
                        <a:rPr lang="en-US" sz="1600" dirty="0"/>
                        <a:t>80</a:t>
                      </a:r>
                    </a:p>
                  </a:txBody>
                  <a:tcPr/>
                </a:tc>
                <a:extLst>
                  <a:ext uri="{0D108BD9-81ED-4DB2-BD59-A6C34878D82A}">
                    <a16:rowId xmlns:a16="http://schemas.microsoft.com/office/drawing/2014/main" val="10012"/>
                  </a:ext>
                </a:extLst>
              </a:tr>
              <a:tr h="325120">
                <a:tc>
                  <a:txBody>
                    <a:bodyPr/>
                    <a:lstStyle/>
                    <a:p>
                      <a:pPr algn="ctr"/>
                      <a:r>
                        <a:rPr lang="en-US" sz="1600" dirty="0"/>
                        <a:t>110</a:t>
                      </a:r>
                    </a:p>
                  </a:txBody>
                  <a:tcPr/>
                </a:tc>
                <a:extLst>
                  <a:ext uri="{0D108BD9-81ED-4DB2-BD59-A6C34878D82A}">
                    <a16:rowId xmlns:a16="http://schemas.microsoft.com/office/drawing/2014/main" val="10013"/>
                  </a:ext>
                </a:extLst>
              </a:tr>
            </a:tbl>
          </a:graphicData>
        </a:graphic>
      </p:graphicFrame>
      <p:pic>
        <p:nvPicPr>
          <p:cNvPr id="11" name="Picture 10"/>
          <p:cNvPicPr>
            <a:picLocks noChangeAspect="1"/>
          </p:cNvPicPr>
          <p:nvPr/>
        </p:nvPicPr>
        <p:blipFill>
          <a:blip r:embed="rId3"/>
          <a:stretch>
            <a:fillRect/>
          </a:stretch>
        </p:blipFill>
        <p:spPr>
          <a:xfrm>
            <a:off x="5410200" y="4343400"/>
            <a:ext cx="3340100" cy="1784710"/>
          </a:xfrm>
          <a:prstGeom prst="rect">
            <a:avLst/>
          </a:prstGeom>
        </p:spPr>
      </p:pic>
      <p:pic>
        <p:nvPicPr>
          <p:cNvPr id="4" name="Picture 3"/>
          <p:cNvPicPr>
            <a:picLocks noChangeAspect="1"/>
          </p:cNvPicPr>
          <p:nvPr/>
        </p:nvPicPr>
        <p:blipFill>
          <a:blip r:embed="rId4"/>
          <a:stretch>
            <a:fillRect/>
          </a:stretch>
        </p:blipFill>
        <p:spPr>
          <a:xfrm>
            <a:off x="2573154" y="228600"/>
            <a:ext cx="1084446" cy="990600"/>
          </a:xfrm>
          <a:prstGeom prst="rect">
            <a:avLst/>
          </a:prstGeom>
        </p:spPr>
      </p:pic>
    </p:spTree>
    <p:extLst>
      <p:ext uri="{BB962C8B-B14F-4D97-AF65-F5344CB8AC3E}">
        <p14:creationId xmlns:p14="http://schemas.microsoft.com/office/powerpoint/2010/main" val="2017495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Missing Values</a:t>
            </a:r>
          </a:p>
        </p:txBody>
      </p:sp>
      <p:pic>
        <p:nvPicPr>
          <p:cNvPr id="6" name="Picture 5"/>
          <p:cNvPicPr>
            <a:picLocks noChangeAspect="1"/>
          </p:cNvPicPr>
          <p:nvPr/>
        </p:nvPicPr>
        <p:blipFill>
          <a:blip r:embed="rId2"/>
          <a:stretch>
            <a:fillRect/>
          </a:stretch>
        </p:blipFill>
        <p:spPr>
          <a:xfrm>
            <a:off x="304800" y="1143000"/>
            <a:ext cx="2773456" cy="1371600"/>
          </a:xfrm>
          <a:prstGeom prst="rect">
            <a:avLst/>
          </a:prstGeom>
        </p:spPr>
      </p:pic>
      <p:pic>
        <p:nvPicPr>
          <p:cNvPr id="7" name="Picture 6"/>
          <p:cNvPicPr>
            <a:picLocks noChangeAspect="1"/>
          </p:cNvPicPr>
          <p:nvPr/>
        </p:nvPicPr>
        <p:blipFill>
          <a:blip r:embed="rId3"/>
          <a:stretch>
            <a:fillRect/>
          </a:stretch>
        </p:blipFill>
        <p:spPr>
          <a:xfrm>
            <a:off x="-11289" y="3429000"/>
            <a:ext cx="3365500" cy="2778494"/>
          </a:xfrm>
          <a:prstGeom prst="rect">
            <a:avLst/>
          </a:prstGeom>
        </p:spPr>
      </p:pic>
      <p:cxnSp>
        <p:nvCxnSpPr>
          <p:cNvPr id="9" name="Straight Arrow Connector 8"/>
          <p:cNvCxnSpPr/>
          <p:nvPr/>
        </p:nvCxnSpPr>
        <p:spPr>
          <a:xfrm>
            <a:off x="1524000" y="3429000"/>
            <a:ext cx="0" cy="13716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Elbow Connector 11"/>
          <p:cNvCxnSpPr/>
          <p:nvPr/>
        </p:nvCxnSpPr>
        <p:spPr>
          <a:xfrm rot="16200000" flipH="1">
            <a:off x="1304878" y="3876725"/>
            <a:ext cx="1067601" cy="172153"/>
          </a:xfrm>
          <a:prstGeom prst="bentConnector3">
            <a:avLst>
              <a:gd name="adj1" fmla="val 3738"/>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21" name="Picture 20"/>
          <p:cNvPicPr>
            <a:picLocks noChangeAspect="1"/>
          </p:cNvPicPr>
          <p:nvPr/>
        </p:nvPicPr>
        <p:blipFill>
          <a:blip r:embed="rId4"/>
          <a:stretch>
            <a:fillRect/>
          </a:stretch>
        </p:blipFill>
        <p:spPr>
          <a:xfrm>
            <a:off x="990600" y="2971800"/>
            <a:ext cx="1371600" cy="448533"/>
          </a:xfrm>
          <a:prstGeom prst="rect">
            <a:avLst/>
          </a:prstGeom>
        </p:spPr>
      </p:pic>
      <p:sp>
        <p:nvSpPr>
          <p:cNvPr id="3" name="TextBox 2"/>
          <p:cNvSpPr txBox="1"/>
          <p:nvPr/>
        </p:nvSpPr>
        <p:spPr>
          <a:xfrm>
            <a:off x="304800" y="914400"/>
            <a:ext cx="1957274" cy="369332"/>
          </a:xfrm>
          <a:prstGeom prst="rect">
            <a:avLst/>
          </a:prstGeom>
          <a:noFill/>
        </p:spPr>
        <p:txBody>
          <a:bodyPr wrap="none" rtlCol="0">
            <a:spAutoFit/>
          </a:bodyPr>
          <a:lstStyle/>
          <a:p>
            <a:r>
              <a:rPr lang="en-US" dirty="0"/>
              <a:t>Missing with a bias</a:t>
            </a:r>
          </a:p>
        </p:txBody>
      </p:sp>
      <p:sp>
        <p:nvSpPr>
          <p:cNvPr id="10" name="TextBox 9"/>
          <p:cNvSpPr txBox="1"/>
          <p:nvPr/>
        </p:nvSpPr>
        <p:spPr>
          <a:xfrm>
            <a:off x="2057400" y="3200400"/>
            <a:ext cx="1371600" cy="430887"/>
          </a:xfrm>
          <a:prstGeom prst="rect">
            <a:avLst/>
          </a:prstGeom>
          <a:noFill/>
        </p:spPr>
        <p:txBody>
          <a:bodyPr wrap="square" rtlCol="0">
            <a:spAutoFit/>
          </a:bodyPr>
          <a:lstStyle/>
          <a:p>
            <a:r>
              <a:rPr lang="en-US" sz="1100" dirty="0"/>
              <a:t>Missing @ Random</a:t>
            </a:r>
          </a:p>
          <a:p>
            <a:r>
              <a:rPr lang="en-US" sz="1100" dirty="0"/>
              <a:t>Missing completely</a:t>
            </a:r>
          </a:p>
        </p:txBody>
      </p:sp>
      <p:sp>
        <p:nvSpPr>
          <p:cNvPr id="11" name="TextBox 10"/>
          <p:cNvSpPr txBox="1"/>
          <p:nvPr/>
        </p:nvSpPr>
        <p:spPr>
          <a:xfrm>
            <a:off x="4800600" y="5867400"/>
            <a:ext cx="2916183" cy="369332"/>
          </a:xfrm>
          <a:prstGeom prst="rect">
            <a:avLst/>
          </a:prstGeom>
          <a:noFill/>
        </p:spPr>
        <p:txBody>
          <a:bodyPr wrap="none" rtlCol="0">
            <a:spAutoFit/>
          </a:bodyPr>
          <a:lstStyle/>
          <a:p>
            <a:r>
              <a:rPr lang="en-US" dirty="0"/>
              <a:t>Missing due to inapplicability</a:t>
            </a:r>
          </a:p>
        </p:txBody>
      </p:sp>
      <p:sp>
        <p:nvSpPr>
          <p:cNvPr id="8" name="Oval 7"/>
          <p:cNvSpPr/>
          <p:nvPr/>
        </p:nvSpPr>
        <p:spPr>
          <a:xfrm>
            <a:off x="3352800" y="3733800"/>
            <a:ext cx="1524000" cy="990600"/>
          </a:xfrm>
          <a:prstGeom prst="ellipse">
            <a:avLst/>
          </a:prstGeom>
          <a:gradFill flip="none" rotWithShape="1">
            <a:gsLst>
              <a:gs pos="0">
                <a:schemeClr val="accent4">
                  <a:shade val="51000"/>
                  <a:satMod val="130000"/>
                  <a:alpha val="30000"/>
                </a:schemeClr>
              </a:gs>
              <a:gs pos="80000">
                <a:schemeClr val="accent4">
                  <a:shade val="93000"/>
                  <a:satMod val="130000"/>
                  <a:alpha val="30000"/>
                </a:schemeClr>
              </a:gs>
              <a:gs pos="100000">
                <a:schemeClr val="accent4">
                  <a:shade val="94000"/>
                  <a:satMod val="135000"/>
                  <a:alpha val="30000"/>
                </a:schemeClr>
              </a:gs>
            </a:gsLst>
            <a:lin ang="16200000" scaled="0"/>
            <a:tileRect/>
          </a:gradFill>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5" name="Oval 14"/>
          <p:cNvSpPr/>
          <p:nvPr/>
        </p:nvSpPr>
        <p:spPr>
          <a:xfrm>
            <a:off x="3505200" y="4724400"/>
            <a:ext cx="1066800" cy="304800"/>
          </a:xfrm>
          <a:prstGeom prst="ellipse">
            <a:avLst/>
          </a:prstGeom>
          <a:gradFill flip="none" rotWithShape="1">
            <a:gsLst>
              <a:gs pos="0">
                <a:schemeClr val="accent2">
                  <a:shade val="51000"/>
                  <a:satMod val="130000"/>
                  <a:alpha val="40000"/>
                </a:schemeClr>
              </a:gs>
              <a:gs pos="80000">
                <a:schemeClr val="accent2">
                  <a:shade val="93000"/>
                  <a:satMod val="130000"/>
                  <a:alpha val="40000"/>
                </a:schemeClr>
              </a:gs>
              <a:gs pos="100000">
                <a:schemeClr val="accent2">
                  <a:shade val="94000"/>
                  <a:satMod val="135000"/>
                  <a:alpha val="40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5"/>
          <a:stretch>
            <a:fillRect/>
          </a:stretch>
        </p:blipFill>
        <p:spPr>
          <a:xfrm>
            <a:off x="3657600" y="2288177"/>
            <a:ext cx="4800600" cy="607423"/>
          </a:xfrm>
          <a:prstGeom prst="rect">
            <a:avLst/>
          </a:prstGeom>
        </p:spPr>
      </p:pic>
      <p:pic>
        <p:nvPicPr>
          <p:cNvPr id="16" name="Picture 15"/>
          <p:cNvPicPr>
            <a:picLocks noChangeAspect="1"/>
          </p:cNvPicPr>
          <p:nvPr/>
        </p:nvPicPr>
        <p:blipFill>
          <a:blip r:embed="rId6"/>
          <a:stretch>
            <a:fillRect/>
          </a:stretch>
        </p:blipFill>
        <p:spPr>
          <a:xfrm>
            <a:off x="3733800" y="1371600"/>
            <a:ext cx="4546600" cy="409939"/>
          </a:xfrm>
          <a:prstGeom prst="rect">
            <a:avLst/>
          </a:prstGeom>
        </p:spPr>
      </p:pic>
      <p:sp>
        <p:nvSpPr>
          <p:cNvPr id="17" name="Down Arrow 16"/>
          <p:cNvSpPr/>
          <p:nvPr/>
        </p:nvSpPr>
        <p:spPr>
          <a:xfrm>
            <a:off x="3962400" y="1828800"/>
            <a:ext cx="228600" cy="3810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4267200" y="1828801"/>
            <a:ext cx="4419600" cy="381000"/>
          </a:xfrm>
          <a:prstGeom prst="rect">
            <a:avLst/>
          </a:prstGeom>
          <a:noFill/>
        </p:spPr>
        <p:txBody>
          <a:bodyPr wrap="square" rtlCol="0">
            <a:spAutoFit/>
          </a:bodyPr>
          <a:lstStyle/>
          <a:p>
            <a:r>
              <a:rPr lang="en-US" dirty="0"/>
              <a:t>Missing due to invalid data and ingestion</a:t>
            </a:r>
          </a:p>
        </p:txBody>
      </p:sp>
      <p:sp>
        <p:nvSpPr>
          <p:cNvPr id="5" name="Content Placeholder 4"/>
          <p:cNvSpPr>
            <a:spLocks noGrp="1"/>
          </p:cNvSpPr>
          <p:nvPr>
            <p:ph idx="1"/>
          </p:nvPr>
        </p:nvSpPr>
        <p:spPr/>
        <p:txBody>
          <a:bodyPr/>
          <a:lstStyle/>
          <a:p>
            <a:endParaRPr lang="en-US" dirty="0"/>
          </a:p>
        </p:txBody>
      </p:sp>
    </p:spTree>
    <p:extLst>
      <p:ext uri="{BB962C8B-B14F-4D97-AF65-F5344CB8AC3E}">
        <p14:creationId xmlns:p14="http://schemas.microsoft.com/office/powerpoint/2010/main" val="135578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P spid="8" grpId="0" animBg="1"/>
      <p:bldP spid="15" grpId="0" animBg="1"/>
      <p:bldP spid="17" grpId="0" animBg="1"/>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data</a:t>
            </a:r>
          </a:p>
        </p:txBody>
      </p:sp>
      <p:sp>
        <p:nvSpPr>
          <p:cNvPr id="3" name="Content Placeholder 2"/>
          <p:cNvSpPr>
            <a:spLocks noGrp="1"/>
          </p:cNvSpPr>
          <p:nvPr>
            <p:ph idx="1"/>
          </p:nvPr>
        </p:nvSpPr>
        <p:spPr/>
        <p:txBody>
          <a:bodyPr/>
          <a:lstStyle/>
          <a:p>
            <a:r>
              <a:rPr lang="en-US" dirty="0"/>
              <a:t>Qualitative</a:t>
            </a:r>
          </a:p>
          <a:p>
            <a:pPr lvl="1"/>
            <a:r>
              <a:rPr lang="en-US" dirty="0"/>
              <a:t>Subjective</a:t>
            </a:r>
          </a:p>
          <a:p>
            <a:r>
              <a:rPr lang="en-US" dirty="0"/>
              <a:t>Quantitative</a:t>
            </a:r>
          </a:p>
          <a:p>
            <a:pPr lvl="1"/>
            <a:r>
              <a:rPr lang="en-US" dirty="0"/>
              <a:t>Discrete</a:t>
            </a:r>
          </a:p>
          <a:p>
            <a:pPr lvl="1"/>
            <a:r>
              <a:rPr lang="en-US" dirty="0"/>
              <a:t>Continuous</a:t>
            </a:r>
          </a:p>
          <a:p>
            <a:r>
              <a:rPr lang="en-US" dirty="0"/>
              <a:t>Categorical</a:t>
            </a:r>
          </a:p>
          <a:p>
            <a:endParaRPr lang="en-US" dirty="0"/>
          </a:p>
        </p:txBody>
      </p:sp>
      <p:pic>
        <p:nvPicPr>
          <p:cNvPr id="5" name="Picture 4"/>
          <p:cNvPicPr>
            <a:picLocks noChangeAspect="1"/>
          </p:cNvPicPr>
          <p:nvPr/>
        </p:nvPicPr>
        <p:blipFill>
          <a:blip r:embed="rId3"/>
          <a:stretch>
            <a:fillRect/>
          </a:stretch>
        </p:blipFill>
        <p:spPr>
          <a:xfrm>
            <a:off x="3048000" y="1752600"/>
            <a:ext cx="5588000" cy="3721100"/>
          </a:xfrm>
          <a:prstGeom prst="rect">
            <a:avLst/>
          </a:prstGeom>
        </p:spPr>
      </p:pic>
      <p:pic>
        <p:nvPicPr>
          <p:cNvPr id="4" name="Picture 3" descr="LS003294.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086600" y="304800"/>
            <a:ext cx="1219200" cy="2123233"/>
          </a:xfrm>
          <a:prstGeom prst="rect">
            <a:avLst/>
          </a:prstGeom>
        </p:spPr>
      </p:pic>
    </p:spTree>
    <p:extLst>
      <p:ext uri="{BB962C8B-B14F-4D97-AF65-F5344CB8AC3E}">
        <p14:creationId xmlns:p14="http://schemas.microsoft.com/office/powerpoint/2010/main" val="3853768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600200"/>
            <a:ext cx="3200400" cy="3886200"/>
          </a:xfrm>
        </p:spPr>
        <p:txBody>
          <a:bodyPr>
            <a:normAutofit/>
          </a:bodyPr>
          <a:lstStyle/>
          <a:p>
            <a:r>
              <a:rPr lang="en-US" dirty="0"/>
              <a:t>Credible</a:t>
            </a:r>
          </a:p>
          <a:p>
            <a:r>
              <a:rPr lang="en-US" dirty="0"/>
              <a:t>Complete</a:t>
            </a:r>
          </a:p>
          <a:p>
            <a:r>
              <a:rPr lang="en-US" dirty="0"/>
              <a:t>Verifiable</a:t>
            </a:r>
          </a:p>
          <a:p>
            <a:r>
              <a:rPr lang="en-US" dirty="0"/>
              <a:t>Accurate</a:t>
            </a:r>
          </a:p>
          <a:p>
            <a:r>
              <a:rPr lang="en-US" dirty="0"/>
              <a:t>Current</a:t>
            </a:r>
          </a:p>
          <a:p>
            <a:r>
              <a:rPr lang="en-US" dirty="0"/>
              <a:t>Compliance</a:t>
            </a:r>
          </a:p>
          <a:p>
            <a:endParaRPr lang="en-US" dirty="0"/>
          </a:p>
        </p:txBody>
      </p:sp>
      <p:sp>
        <p:nvSpPr>
          <p:cNvPr id="4" name="Title 3"/>
          <p:cNvSpPr>
            <a:spLocks noGrp="1"/>
          </p:cNvSpPr>
          <p:nvPr>
            <p:ph type="title"/>
          </p:nvPr>
        </p:nvSpPr>
        <p:spPr>
          <a:xfrm>
            <a:off x="914400" y="304800"/>
            <a:ext cx="7239000" cy="1219200"/>
          </a:xfrm>
        </p:spPr>
        <p:txBody>
          <a:bodyPr/>
          <a:lstStyle/>
          <a:p>
            <a:r>
              <a:rPr lang="en-US" dirty="0"/>
              <a:t>Data Source Selection Criteria</a:t>
            </a:r>
          </a:p>
        </p:txBody>
      </p:sp>
      <p:pic>
        <p:nvPicPr>
          <p:cNvPr id="2" name="Picture 1"/>
          <p:cNvPicPr>
            <a:picLocks noChangeAspect="1"/>
          </p:cNvPicPr>
          <p:nvPr/>
        </p:nvPicPr>
        <p:blipFill>
          <a:blip r:embed="rId2"/>
          <a:stretch>
            <a:fillRect/>
          </a:stretch>
        </p:blipFill>
        <p:spPr>
          <a:xfrm>
            <a:off x="5715000" y="1447800"/>
            <a:ext cx="3024851" cy="4267200"/>
          </a:xfrm>
          <a:prstGeom prst="rect">
            <a:avLst/>
          </a:prstGeom>
        </p:spPr>
      </p:pic>
      <p:sp>
        <p:nvSpPr>
          <p:cNvPr id="7" name="Content Placeholder 2"/>
          <p:cNvSpPr txBox="1">
            <a:spLocks/>
          </p:cNvSpPr>
          <p:nvPr/>
        </p:nvSpPr>
        <p:spPr>
          <a:xfrm>
            <a:off x="3581400" y="1600200"/>
            <a:ext cx="3200400" cy="3886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Accessible</a:t>
            </a:r>
          </a:p>
          <a:p>
            <a:r>
              <a:rPr lang="en-US" dirty="0"/>
              <a:t>Cost</a:t>
            </a:r>
          </a:p>
          <a:p>
            <a:r>
              <a:rPr lang="en-US" dirty="0"/>
              <a:t>Legal</a:t>
            </a:r>
          </a:p>
          <a:p>
            <a:r>
              <a:rPr lang="en-US" dirty="0"/>
              <a:t>Security</a:t>
            </a:r>
          </a:p>
          <a:p>
            <a:r>
              <a:rPr lang="en-US" dirty="0"/>
              <a:t>Storage </a:t>
            </a:r>
          </a:p>
          <a:p>
            <a:r>
              <a:rPr lang="en-US" dirty="0"/>
              <a:t>Provenance	</a:t>
            </a:r>
          </a:p>
          <a:p>
            <a:endParaRPr lang="en-US" dirty="0"/>
          </a:p>
        </p:txBody>
      </p:sp>
    </p:spTree>
    <p:extLst>
      <p:ext uri="{BB962C8B-B14F-4D97-AF65-F5344CB8AC3E}">
        <p14:creationId xmlns:p14="http://schemas.microsoft.com/office/powerpoint/2010/main" val="23443948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3600" dirty="0">
                <a:hlinkClick r:id="rId2"/>
              </a:rPr>
              <a:t>Tidy Data</a:t>
            </a:r>
            <a:r>
              <a:rPr lang="en-US" sz="3600" dirty="0"/>
              <a:t>: Not all tables are created equal</a:t>
            </a:r>
          </a:p>
        </p:txBody>
      </p:sp>
      <p:graphicFrame>
        <p:nvGraphicFramePr>
          <p:cNvPr id="4" name="Table 3"/>
          <p:cNvGraphicFramePr>
            <a:graphicFrameLocks noGrp="1"/>
          </p:cNvGraphicFramePr>
          <p:nvPr>
            <p:extLst>
              <p:ext uri="{D42A27DB-BD31-4B8C-83A1-F6EECF244321}">
                <p14:modId xmlns:p14="http://schemas.microsoft.com/office/powerpoint/2010/main" val="1377396793"/>
              </p:ext>
            </p:extLst>
          </p:nvPr>
        </p:nvGraphicFramePr>
        <p:xfrm>
          <a:off x="1295400" y="1600200"/>
          <a:ext cx="7086600" cy="1371600"/>
        </p:xfrm>
        <a:graphic>
          <a:graphicData uri="http://schemas.openxmlformats.org/drawingml/2006/table">
            <a:tbl>
              <a:tblPr firstRow="1" bandRow="1">
                <a:tableStyleId>{5C22544A-7EE6-4342-B048-85BDC9FD1C3A}</a:tableStyleId>
              </a:tblPr>
              <a:tblGrid>
                <a:gridCol w="1771650">
                  <a:extLst>
                    <a:ext uri="{9D8B030D-6E8A-4147-A177-3AD203B41FA5}">
                      <a16:colId xmlns:a16="http://schemas.microsoft.com/office/drawing/2014/main" val="20000"/>
                    </a:ext>
                  </a:extLst>
                </a:gridCol>
                <a:gridCol w="1771650">
                  <a:extLst>
                    <a:ext uri="{9D8B030D-6E8A-4147-A177-3AD203B41FA5}">
                      <a16:colId xmlns:a16="http://schemas.microsoft.com/office/drawing/2014/main" val="20001"/>
                    </a:ext>
                  </a:extLst>
                </a:gridCol>
                <a:gridCol w="1771650">
                  <a:extLst>
                    <a:ext uri="{9D8B030D-6E8A-4147-A177-3AD203B41FA5}">
                      <a16:colId xmlns:a16="http://schemas.microsoft.com/office/drawing/2014/main" val="20002"/>
                    </a:ext>
                  </a:extLst>
                </a:gridCol>
                <a:gridCol w="1771650">
                  <a:extLst>
                    <a:ext uri="{9D8B030D-6E8A-4147-A177-3AD203B41FA5}">
                      <a16:colId xmlns:a16="http://schemas.microsoft.com/office/drawing/2014/main" val="20003"/>
                    </a:ext>
                  </a:extLst>
                </a:gridCol>
              </a:tblGrid>
              <a:tr h="286310">
                <a:tc>
                  <a:txBody>
                    <a:bodyPr/>
                    <a:lstStyle/>
                    <a:p>
                      <a:r>
                        <a:rPr lang="en-US" dirty="0"/>
                        <a:t>School</a:t>
                      </a:r>
                    </a:p>
                  </a:txBody>
                  <a:tcPr/>
                </a:tc>
                <a:tc>
                  <a:txBody>
                    <a:bodyPr/>
                    <a:lstStyle/>
                    <a:p>
                      <a:r>
                        <a:rPr lang="en-US" dirty="0"/>
                        <a:t>2012</a:t>
                      </a:r>
                    </a:p>
                  </a:txBody>
                  <a:tcPr/>
                </a:tc>
                <a:tc>
                  <a:txBody>
                    <a:bodyPr/>
                    <a:lstStyle/>
                    <a:p>
                      <a:r>
                        <a:rPr lang="en-US" dirty="0"/>
                        <a:t>2013</a:t>
                      </a:r>
                    </a:p>
                  </a:txBody>
                  <a:tcPr/>
                </a:tc>
                <a:tc>
                  <a:txBody>
                    <a:bodyPr/>
                    <a:lstStyle/>
                    <a:p>
                      <a:r>
                        <a:rPr lang="en-US" dirty="0"/>
                        <a:t>2014</a:t>
                      </a:r>
                    </a:p>
                  </a:txBody>
                  <a:tcPr/>
                </a:tc>
                <a:extLst>
                  <a:ext uri="{0D108BD9-81ED-4DB2-BD59-A6C34878D82A}">
                    <a16:rowId xmlns:a16="http://schemas.microsoft.com/office/drawing/2014/main" val="10000"/>
                  </a:ext>
                </a:extLst>
              </a:tr>
              <a:tr h="494179">
                <a:tc>
                  <a:txBody>
                    <a:bodyPr/>
                    <a:lstStyle/>
                    <a:p>
                      <a:r>
                        <a:rPr lang="en-US" dirty="0"/>
                        <a:t>Good</a:t>
                      </a:r>
                      <a:r>
                        <a:rPr lang="en-US" baseline="0" dirty="0"/>
                        <a:t> Samaritans</a:t>
                      </a:r>
                      <a:endParaRPr lang="en-US" dirty="0"/>
                    </a:p>
                  </a:txBody>
                  <a:tcPr/>
                </a:tc>
                <a:tc>
                  <a:txBody>
                    <a:bodyPr/>
                    <a:lstStyle/>
                    <a:p>
                      <a:r>
                        <a:rPr lang="en-US" dirty="0"/>
                        <a:t>2321</a:t>
                      </a:r>
                    </a:p>
                  </a:txBody>
                  <a:tcPr/>
                </a:tc>
                <a:tc>
                  <a:txBody>
                    <a:bodyPr/>
                    <a:lstStyle/>
                    <a:p>
                      <a:r>
                        <a:rPr lang="en-US" dirty="0"/>
                        <a:t>4550</a:t>
                      </a:r>
                    </a:p>
                  </a:txBody>
                  <a:tcPr/>
                </a:tc>
                <a:tc>
                  <a:txBody>
                    <a:bodyPr/>
                    <a:lstStyle/>
                    <a:p>
                      <a:r>
                        <a:rPr lang="en-US" dirty="0"/>
                        <a:t>1293</a:t>
                      </a:r>
                    </a:p>
                  </a:txBody>
                  <a:tcPr/>
                </a:tc>
                <a:extLst>
                  <a:ext uri="{0D108BD9-81ED-4DB2-BD59-A6C34878D82A}">
                    <a16:rowId xmlns:a16="http://schemas.microsoft.com/office/drawing/2014/main" val="10001"/>
                  </a:ext>
                </a:extLst>
              </a:tr>
              <a:tr h="286310">
                <a:tc>
                  <a:txBody>
                    <a:bodyPr/>
                    <a:lstStyle/>
                    <a:p>
                      <a:r>
                        <a:rPr lang="en-US" dirty="0"/>
                        <a:t>Percy</a:t>
                      </a:r>
                      <a:r>
                        <a:rPr lang="en-US" baseline="0" dirty="0"/>
                        <a:t> Grammar</a:t>
                      </a:r>
                      <a:endParaRPr lang="en-US" dirty="0"/>
                    </a:p>
                  </a:txBody>
                  <a:tcPr/>
                </a:tc>
                <a:tc>
                  <a:txBody>
                    <a:bodyPr/>
                    <a:lstStyle/>
                    <a:p>
                      <a:r>
                        <a:rPr lang="en-US" dirty="0"/>
                        <a:t>1540</a:t>
                      </a:r>
                    </a:p>
                  </a:txBody>
                  <a:tcPr/>
                </a:tc>
                <a:tc>
                  <a:txBody>
                    <a:bodyPr/>
                    <a:lstStyle/>
                    <a:p>
                      <a:r>
                        <a:rPr lang="en-US" dirty="0"/>
                        <a:t>1400</a:t>
                      </a:r>
                    </a:p>
                  </a:txBody>
                  <a:tcPr/>
                </a:tc>
                <a:tc>
                  <a:txBody>
                    <a:bodyPr/>
                    <a:lstStyle/>
                    <a:p>
                      <a:r>
                        <a:rPr lang="en-US" dirty="0"/>
                        <a:t>2949</a:t>
                      </a:r>
                    </a:p>
                  </a:txBody>
                  <a:tcPr/>
                </a:tc>
                <a:extLst>
                  <a:ext uri="{0D108BD9-81ED-4DB2-BD59-A6C34878D82A}">
                    <a16:rowId xmlns:a16="http://schemas.microsoft.com/office/drawing/2014/main" val="10002"/>
                  </a:ext>
                </a:extLst>
              </a:tr>
            </a:tbl>
          </a:graphicData>
        </a:graphic>
      </p:graphicFrame>
      <p:sp>
        <p:nvSpPr>
          <p:cNvPr id="5" name="TextBox 4"/>
          <p:cNvSpPr txBox="1"/>
          <p:nvPr/>
        </p:nvSpPr>
        <p:spPr>
          <a:xfrm>
            <a:off x="1752600" y="736735"/>
            <a:ext cx="909399" cy="406265"/>
          </a:xfrm>
          <a:prstGeom prst="rect">
            <a:avLst/>
          </a:prstGeom>
          <a:noFill/>
        </p:spPr>
        <p:txBody>
          <a:bodyPr wrap="none" rtlCol="0">
            <a:spAutoFit/>
          </a:bodyPr>
          <a:lstStyle/>
          <a:p>
            <a:r>
              <a:rPr lang="en-US" dirty="0"/>
              <a:t>Column</a:t>
            </a:r>
          </a:p>
        </p:txBody>
      </p:sp>
      <p:sp>
        <p:nvSpPr>
          <p:cNvPr id="6" name="TextBox 5"/>
          <p:cNvSpPr txBox="1"/>
          <p:nvPr/>
        </p:nvSpPr>
        <p:spPr>
          <a:xfrm>
            <a:off x="152400" y="2026735"/>
            <a:ext cx="596738" cy="369332"/>
          </a:xfrm>
          <a:prstGeom prst="rect">
            <a:avLst/>
          </a:prstGeom>
          <a:noFill/>
        </p:spPr>
        <p:txBody>
          <a:bodyPr wrap="none" rtlCol="0">
            <a:spAutoFit/>
          </a:bodyPr>
          <a:lstStyle/>
          <a:p>
            <a:r>
              <a:rPr lang="en-US" dirty="0"/>
              <a:t>Row</a:t>
            </a:r>
          </a:p>
        </p:txBody>
      </p:sp>
      <p:cxnSp>
        <p:nvCxnSpPr>
          <p:cNvPr id="8" name="Straight Arrow Connector 7"/>
          <p:cNvCxnSpPr/>
          <p:nvPr/>
        </p:nvCxnSpPr>
        <p:spPr>
          <a:xfrm>
            <a:off x="685800" y="2211401"/>
            <a:ext cx="546262" cy="1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2207300" y="1066800"/>
            <a:ext cx="2500" cy="3926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Left Brace 12"/>
          <p:cNvSpPr/>
          <p:nvPr/>
        </p:nvSpPr>
        <p:spPr>
          <a:xfrm rot="5400000">
            <a:off x="5524500" y="-1257300"/>
            <a:ext cx="381000" cy="5181600"/>
          </a:xfrm>
          <a:prstGeom prst="leftBrace">
            <a:avLst>
              <a:gd name="adj1" fmla="val 67256"/>
              <a:gd name="adj2" fmla="val 50545"/>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a:off x="5424753" y="762000"/>
            <a:ext cx="595047" cy="369332"/>
          </a:xfrm>
          <a:prstGeom prst="rect">
            <a:avLst/>
          </a:prstGeom>
          <a:noFill/>
        </p:spPr>
        <p:txBody>
          <a:bodyPr wrap="none" rtlCol="0">
            <a:spAutoFit/>
          </a:bodyPr>
          <a:lstStyle/>
          <a:p>
            <a:r>
              <a:rPr lang="en-US" dirty="0"/>
              <a:t>year</a:t>
            </a:r>
          </a:p>
        </p:txBody>
      </p:sp>
      <p:graphicFrame>
        <p:nvGraphicFramePr>
          <p:cNvPr id="15" name="Table 14"/>
          <p:cNvGraphicFramePr>
            <a:graphicFrameLocks noGrp="1"/>
          </p:cNvGraphicFramePr>
          <p:nvPr>
            <p:extLst>
              <p:ext uri="{D42A27DB-BD31-4B8C-83A1-F6EECF244321}">
                <p14:modId xmlns:p14="http://schemas.microsoft.com/office/powerpoint/2010/main" val="3912585627"/>
              </p:ext>
            </p:extLst>
          </p:nvPr>
        </p:nvGraphicFramePr>
        <p:xfrm>
          <a:off x="2286000" y="3657600"/>
          <a:ext cx="6096000" cy="25958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US" dirty="0"/>
                        <a:t>School</a:t>
                      </a:r>
                    </a:p>
                  </a:txBody>
                  <a:tcPr/>
                </a:tc>
                <a:tc>
                  <a:txBody>
                    <a:bodyPr/>
                    <a:lstStyle/>
                    <a:p>
                      <a:r>
                        <a:rPr lang="en-US" dirty="0"/>
                        <a:t>Year</a:t>
                      </a:r>
                    </a:p>
                  </a:txBody>
                  <a:tcPr/>
                </a:tc>
                <a:tc>
                  <a:txBody>
                    <a:bodyPr/>
                    <a:lstStyle/>
                    <a:p>
                      <a:r>
                        <a:rPr lang="en-US" dirty="0"/>
                        <a:t>Student Count</a:t>
                      </a:r>
                    </a:p>
                  </a:txBody>
                  <a:tcPr/>
                </a:tc>
                <a:extLst>
                  <a:ext uri="{0D108BD9-81ED-4DB2-BD59-A6C34878D82A}">
                    <a16:rowId xmlns:a16="http://schemas.microsoft.com/office/drawing/2014/main" val="10000"/>
                  </a:ext>
                </a:extLst>
              </a:tr>
              <a:tr h="370840">
                <a:tc>
                  <a:txBody>
                    <a:bodyPr/>
                    <a:lstStyle/>
                    <a:p>
                      <a:r>
                        <a:rPr lang="en-US" dirty="0"/>
                        <a:t>Good Samaritans</a:t>
                      </a:r>
                    </a:p>
                  </a:txBody>
                  <a:tcPr/>
                </a:tc>
                <a:tc>
                  <a:txBody>
                    <a:bodyPr/>
                    <a:lstStyle/>
                    <a:p>
                      <a:r>
                        <a:rPr lang="en-US" dirty="0"/>
                        <a:t>2012</a:t>
                      </a:r>
                    </a:p>
                  </a:txBody>
                  <a:tcPr/>
                </a:tc>
                <a:tc>
                  <a:txBody>
                    <a:bodyPr/>
                    <a:lstStyle/>
                    <a:p>
                      <a:r>
                        <a:rPr lang="en-US" dirty="0"/>
                        <a:t>2321</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Good Samaritans</a:t>
                      </a:r>
                    </a:p>
                  </a:txBody>
                  <a:tcPr/>
                </a:tc>
                <a:tc>
                  <a:txBody>
                    <a:bodyPr/>
                    <a:lstStyle/>
                    <a:p>
                      <a:r>
                        <a:rPr lang="en-US" dirty="0"/>
                        <a:t>2013</a:t>
                      </a:r>
                    </a:p>
                  </a:txBody>
                  <a:tcPr/>
                </a:tc>
                <a:tc>
                  <a:txBody>
                    <a:bodyPr/>
                    <a:lstStyle/>
                    <a:p>
                      <a:r>
                        <a:rPr lang="en-US" dirty="0"/>
                        <a:t>4550</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Good Samaritans</a:t>
                      </a:r>
                    </a:p>
                  </a:txBody>
                  <a:tcPr/>
                </a:tc>
                <a:tc>
                  <a:txBody>
                    <a:bodyPr/>
                    <a:lstStyle/>
                    <a:p>
                      <a:r>
                        <a:rPr lang="en-US" dirty="0"/>
                        <a:t>2014</a:t>
                      </a:r>
                    </a:p>
                  </a:txBody>
                  <a:tcPr/>
                </a:tc>
                <a:tc>
                  <a:txBody>
                    <a:bodyPr/>
                    <a:lstStyle/>
                    <a:p>
                      <a:r>
                        <a:rPr lang="en-US" dirty="0"/>
                        <a:t>1293</a:t>
                      </a: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Percy</a:t>
                      </a:r>
                      <a:r>
                        <a:rPr lang="en-US" baseline="0" dirty="0"/>
                        <a:t> Grammar</a:t>
                      </a:r>
                      <a:endParaRPr lang="en-US" dirty="0"/>
                    </a:p>
                  </a:txBody>
                  <a:tcPr/>
                </a:tc>
                <a:tc>
                  <a:txBody>
                    <a:bodyPr/>
                    <a:lstStyle/>
                    <a:p>
                      <a:r>
                        <a:rPr lang="en-US" dirty="0"/>
                        <a:t>2012</a:t>
                      </a:r>
                    </a:p>
                  </a:txBody>
                  <a:tcPr/>
                </a:tc>
                <a:tc>
                  <a:txBody>
                    <a:bodyPr/>
                    <a:lstStyle/>
                    <a:p>
                      <a:r>
                        <a:rPr lang="en-US" dirty="0"/>
                        <a:t>1540</a:t>
                      </a:r>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Percy</a:t>
                      </a:r>
                      <a:r>
                        <a:rPr lang="en-US" baseline="0" dirty="0"/>
                        <a:t> Grammar</a:t>
                      </a:r>
                      <a:endParaRPr lang="en-US" dirty="0"/>
                    </a:p>
                  </a:txBody>
                  <a:tcPr/>
                </a:tc>
                <a:tc>
                  <a:txBody>
                    <a:bodyPr/>
                    <a:lstStyle/>
                    <a:p>
                      <a:r>
                        <a:rPr lang="en-US" dirty="0"/>
                        <a:t>2013</a:t>
                      </a:r>
                    </a:p>
                  </a:txBody>
                  <a:tcPr/>
                </a:tc>
                <a:tc>
                  <a:txBody>
                    <a:bodyPr/>
                    <a:lstStyle/>
                    <a:p>
                      <a:r>
                        <a:rPr lang="en-US" dirty="0"/>
                        <a:t>1400</a:t>
                      </a:r>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Percy</a:t>
                      </a:r>
                      <a:r>
                        <a:rPr lang="en-US" baseline="0" dirty="0"/>
                        <a:t> Grammar</a:t>
                      </a:r>
                      <a:endParaRPr lang="en-US" dirty="0"/>
                    </a:p>
                  </a:txBody>
                  <a:tcPr/>
                </a:tc>
                <a:tc>
                  <a:txBody>
                    <a:bodyPr/>
                    <a:lstStyle/>
                    <a:p>
                      <a:r>
                        <a:rPr lang="en-US" dirty="0"/>
                        <a:t>2014</a:t>
                      </a:r>
                    </a:p>
                  </a:txBody>
                  <a:tcPr/>
                </a:tc>
                <a:tc>
                  <a:txBody>
                    <a:bodyPr/>
                    <a:lstStyle/>
                    <a:p>
                      <a:r>
                        <a:rPr lang="en-US" dirty="0"/>
                        <a:t>2949</a:t>
                      </a:r>
                    </a:p>
                  </a:txBody>
                  <a:tcPr/>
                </a:tc>
                <a:extLst>
                  <a:ext uri="{0D108BD9-81ED-4DB2-BD59-A6C34878D82A}">
                    <a16:rowId xmlns:a16="http://schemas.microsoft.com/office/drawing/2014/main" val="10006"/>
                  </a:ext>
                </a:extLst>
              </a:tr>
            </a:tbl>
          </a:graphicData>
        </a:graphic>
      </p:graphicFrame>
      <p:sp>
        <p:nvSpPr>
          <p:cNvPr id="16" name="TextBox 15"/>
          <p:cNvSpPr txBox="1"/>
          <p:nvPr/>
        </p:nvSpPr>
        <p:spPr>
          <a:xfrm>
            <a:off x="457200" y="4431268"/>
            <a:ext cx="1330826" cy="369332"/>
          </a:xfrm>
          <a:prstGeom prst="rect">
            <a:avLst/>
          </a:prstGeom>
          <a:noFill/>
        </p:spPr>
        <p:txBody>
          <a:bodyPr wrap="none" rtlCol="0">
            <a:spAutoFit/>
          </a:bodyPr>
          <a:lstStyle/>
          <a:p>
            <a:r>
              <a:rPr lang="en-US" dirty="0"/>
              <a:t>Observation</a:t>
            </a:r>
          </a:p>
        </p:txBody>
      </p:sp>
      <p:sp>
        <p:nvSpPr>
          <p:cNvPr id="17" name="Rectangle 16"/>
          <p:cNvSpPr/>
          <p:nvPr/>
        </p:nvSpPr>
        <p:spPr>
          <a:xfrm>
            <a:off x="1219200" y="1981200"/>
            <a:ext cx="7239000" cy="381000"/>
          </a:xfrm>
          <a:prstGeom prst="rect">
            <a:avLst/>
          </a:prstGeom>
          <a:solidFill>
            <a:schemeClr val="accent2">
              <a:alpha val="27000"/>
            </a:schemeClr>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4343400" y="3581400"/>
            <a:ext cx="609600" cy="2819400"/>
          </a:xfrm>
          <a:prstGeom prst="rect">
            <a:avLst/>
          </a:prstGeom>
          <a:solidFill>
            <a:srgbClr val="000090">
              <a:alpha val="2600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2209800" y="4403046"/>
            <a:ext cx="6553200" cy="381000"/>
          </a:xfrm>
          <a:prstGeom prst="rect">
            <a:avLst/>
          </a:prstGeom>
          <a:solidFill>
            <a:schemeClr val="accent2">
              <a:alpha val="27000"/>
            </a:schemeClr>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981200" y="1447800"/>
            <a:ext cx="457200" cy="1600200"/>
          </a:xfrm>
          <a:prstGeom prst="rect">
            <a:avLst/>
          </a:prstGeom>
          <a:solidFill>
            <a:srgbClr val="000090">
              <a:alpha val="2600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4222270" y="2895600"/>
            <a:ext cx="959330" cy="369332"/>
          </a:xfrm>
          <a:prstGeom prst="rect">
            <a:avLst/>
          </a:prstGeom>
          <a:noFill/>
        </p:spPr>
        <p:txBody>
          <a:bodyPr wrap="none" rtlCol="0">
            <a:spAutoFit/>
          </a:bodyPr>
          <a:lstStyle/>
          <a:p>
            <a:r>
              <a:rPr lang="en-US" dirty="0"/>
              <a:t>Variable</a:t>
            </a:r>
          </a:p>
        </p:txBody>
      </p:sp>
      <p:cxnSp>
        <p:nvCxnSpPr>
          <p:cNvPr id="24" name="Straight Arrow Connector 23"/>
          <p:cNvCxnSpPr/>
          <p:nvPr/>
        </p:nvCxnSpPr>
        <p:spPr>
          <a:xfrm>
            <a:off x="4648200" y="3200400"/>
            <a:ext cx="2500" cy="3926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1752600" y="4631646"/>
            <a:ext cx="4572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6505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3" grpId="0" animBg="1"/>
      <p:bldP spid="14" grpId="0"/>
      <p:bldP spid="16" grpId="0"/>
      <p:bldP spid="17" grpId="0" animBg="1"/>
      <p:bldP spid="18" grpId="0" animBg="1"/>
      <p:bldP spid="21" grpId="0" animBg="1"/>
      <p:bldP spid="22" grpId="0" animBg="1"/>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3733800" y="1316420"/>
            <a:ext cx="4953000" cy="1416269"/>
          </a:xfrm>
        </p:spPr>
        <p:txBody>
          <a:bodyPr>
            <a:normAutofit/>
          </a:bodyPr>
          <a:lstStyle/>
          <a:p>
            <a:r>
              <a:rPr lang="en-US" dirty="0"/>
              <a:t>Industry Overview and Business Applicability</a:t>
            </a:r>
          </a:p>
        </p:txBody>
      </p:sp>
      <p:sp>
        <p:nvSpPr>
          <p:cNvPr id="5" name="Title 4"/>
          <p:cNvSpPr>
            <a:spLocks noGrp="1"/>
          </p:cNvSpPr>
          <p:nvPr>
            <p:ph type="title"/>
          </p:nvPr>
        </p:nvSpPr>
        <p:spPr>
          <a:xfrm>
            <a:off x="228600" y="3048000"/>
            <a:ext cx="7239000" cy="1828800"/>
          </a:xfrm>
        </p:spPr>
        <p:txBody>
          <a:bodyPr>
            <a:normAutofit/>
          </a:bodyPr>
          <a:lstStyle/>
          <a:p>
            <a:pPr algn="l"/>
            <a:r>
              <a:rPr lang="en-US" sz="2400" b="0" dirty="0">
                <a:solidFill>
                  <a:srgbClr val="7BCF27"/>
                </a:solidFill>
                <a:latin typeface="Calibri" pitchFamily="34" charset="0"/>
              </a:rPr>
              <a:t>Why, What and How</a:t>
            </a:r>
            <a:br>
              <a:rPr lang="en-US" sz="2400" b="0" dirty="0">
                <a:solidFill>
                  <a:srgbClr val="262626"/>
                </a:solidFill>
              </a:rPr>
            </a:br>
            <a:r>
              <a:rPr lang="en-US" sz="5600" b="0" dirty="0">
                <a:solidFill>
                  <a:prstClr val="white"/>
                </a:solidFill>
              </a:rPr>
              <a:t>Data Wrangling</a:t>
            </a:r>
            <a:endParaRPr lang="en-US" sz="5600" b="0" dirty="0"/>
          </a:p>
        </p:txBody>
      </p:sp>
      <p:sp>
        <p:nvSpPr>
          <p:cNvPr id="4" name="TextBox 3"/>
          <p:cNvSpPr txBox="1"/>
          <p:nvPr/>
        </p:nvSpPr>
        <p:spPr>
          <a:xfrm>
            <a:off x="304800" y="5181600"/>
            <a:ext cx="3839513" cy="1015663"/>
          </a:xfrm>
          <a:prstGeom prst="rect">
            <a:avLst/>
          </a:prstGeom>
          <a:noFill/>
        </p:spPr>
        <p:txBody>
          <a:bodyPr wrap="none" rtlCol="0">
            <a:spAutoFit/>
          </a:bodyPr>
          <a:lstStyle/>
          <a:p>
            <a:r>
              <a:rPr lang="en-US" sz="2000" b="1" dirty="0" err="1"/>
              <a:t>Ashwini</a:t>
            </a:r>
            <a:r>
              <a:rPr lang="en-US" sz="2000" b="1" dirty="0"/>
              <a:t> Kuntamukkala</a:t>
            </a:r>
          </a:p>
          <a:p>
            <a:r>
              <a:rPr lang="en-US" sz="2000" b="1" dirty="0"/>
              <a:t>Enterprise Architect @ </a:t>
            </a:r>
            <a:r>
              <a:rPr lang="en-US" sz="2000" b="1" dirty="0" err="1"/>
              <a:t>Vizient</a:t>
            </a:r>
            <a:r>
              <a:rPr lang="en-US" sz="2000" b="1" dirty="0"/>
              <a:t>, </a:t>
            </a:r>
            <a:r>
              <a:rPr lang="en-US" sz="2000" b="1" dirty="0" err="1"/>
              <a:t>Inc</a:t>
            </a:r>
            <a:endParaRPr lang="en-US" sz="2000" b="1" dirty="0"/>
          </a:p>
          <a:p>
            <a:r>
              <a:rPr lang="en-US" sz="2000" b="1" dirty="0"/>
              <a:t>Twitter: @</a:t>
            </a:r>
            <a:r>
              <a:rPr lang="en-US" sz="2000" b="1" dirty="0" err="1"/>
              <a:t>akuntamukkala</a:t>
            </a:r>
            <a:endParaRPr lang="en-US" sz="2000" b="1" dirty="0"/>
          </a:p>
        </p:txBody>
      </p:sp>
      <p:pic>
        <p:nvPicPr>
          <p:cNvPr id="2" name="Picture 1" descr="BU009494.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198425" y="152400"/>
            <a:ext cx="1869375" cy="187719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790619634"/>
              </p:ext>
            </p:extLst>
          </p:nvPr>
        </p:nvGraphicFramePr>
        <p:xfrm>
          <a:off x="457200" y="1447800"/>
          <a:ext cx="8229600" cy="1112520"/>
        </p:xfrm>
        <a:graphic>
          <a:graphicData uri="http://schemas.openxmlformats.org/drawingml/2006/table">
            <a:tbl>
              <a:tblPr firstRow="1" bandRow="1">
                <a:tableStyleId>{5C22544A-7EE6-4342-B048-85BDC9FD1C3A}</a:tableStyleId>
              </a:tblPr>
              <a:tblGrid>
                <a:gridCol w="658368">
                  <a:extLst>
                    <a:ext uri="{9D8B030D-6E8A-4147-A177-3AD203B41FA5}">
                      <a16:colId xmlns:a16="http://schemas.microsoft.com/office/drawing/2014/main" val="20000"/>
                    </a:ext>
                  </a:extLst>
                </a:gridCol>
                <a:gridCol w="1682853">
                  <a:extLst>
                    <a:ext uri="{9D8B030D-6E8A-4147-A177-3AD203B41FA5}">
                      <a16:colId xmlns:a16="http://schemas.microsoft.com/office/drawing/2014/main" val="20001"/>
                    </a:ext>
                  </a:extLst>
                </a:gridCol>
                <a:gridCol w="1682853">
                  <a:extLst>
                    <a:ext uri="{9D8B030D-6E8A-4147-A177-3AD203B41FA5}">
                      <a16:colId xmlns:a16="http://schemas.microsoft.com/office/drawing/2014/main" val="20002"/>
                    </a:ext>
                  </a:extLst>
                </a:gridCol>
                <a:gridCol w="2102763">
                  <a:extLst>
                    <a:ext uri="{9D8B030D-6E8A-4147-A177-3AD203B41FA5}">
                      <a16:colId xmlns:a16="http://schemas.microsoft.com/office/drawing/2014/main" val="20003"/>
                    </a:ext>
                  </a:extLst>
                </a:gridCol>
                <a:gridCol w="2102763">
                  <a:extLst>
                    <a:ext uri="{9D8B030D-6E8A-4147-A177-3AD203B41FA5}">
                      <a16:colId xmlns:a16="http://schemas.microsoft.com/office/drawing/2014/main" val="20004"/>
                    </a:ext>
                  </a:extLst>
                </a:gridCol>
              </a:tblGrid>
              <a:tr h="370840">
                <a:tc>
                  <a:txBody>
                    <a:bodyPr/>
                    <a:lstStyle/>
                    <a:p>
                      <a:r>
                        <a:rPr lang="en-US" dirty="0"/>
                        <a:t>Year</a:t>
                      </a:r>
                    </a:p>
                  </a:txBody>
                  <a:tcPr/>
                </a:tc>
                <a:tc>
                  <a:txBody>
                    <a:bodyPr/>
                    <a:lstStyle/>
                    <a:p>
                      <a:r>
                        <a:rPr lang="en-US" dirty="0"/>
                        <a:t>Comedy-Q1</a:t>
                      </a:r>
                    </a:p>
                  </a:txBody>
                  <a:tcPr/>
                </a:tc>
                <a:tc>
                  <a:txBody>
                    <a:bodyPr/>
                    <a:lstStyle/>
                    <a:p>
                      <a:r>
                        <a:rPr lang="en-US" dirty="0"/>
                        <a:t>Thriller-Q1</a:t>
                      </a:r>
                    </a:p>
                  </a:txBody>
                  <a:tcPr/>
                </a:tc>
                <a:tc>
                  <a:txBody>
                    <a:bodyPr/>
                    <a:lstStyle/>
                    <a:p>
                      <a:r>
                        <a:rPr lang="en-US" dirty="0"/>
                        <a:t>Action-Q1</a:t>
                      </a:r>
                    </a:p>
                  </a:txBody>
                  <a:tcPr/>
                </a:tc>
                <a:tc>
                  <a:txBody>
                    <a:bodyPr/>
                    <a:lstStyle/>
                    <a:p>
                      <a:r>
                        <a:rPr lang="en-US" dirty="0"/>
                        <a:t>…</a:t>
                      </a:r>
                    </a:p>
                  </a:txBody>
                  <a:tcPr/>
                </a:tc>
                <a:extLst>
                  <a:ext uri="{0D108BD9-81ED-4DB2-BD59-A6C34878D82A}">
                    <a16:rowId xmlns:a16="http://schemas.microsoft.com/office/drawing/2014/main" val="10000"/>
                  </a:ext>
                </a:extLst>
              </a:tr>
              <a:tr h="370840">
                <a:tc>
                  <a:txBody>
                    <a:bodyPr/>
                    <a:lstStyle/>
                    <a:p>
                      <a:r>
                        <a:rPr lang="en-US" dirty="0"/>
                        <a:t>2014</a:t>
                      </a:r>
                    </a:p>
                  </a:txBody>
                  <a:tcPr/>
                </a:tc>
                <a:tc>
                  <a:txBody>
                    <a:bodyPr/>
                    <a:lstStyle/>
                    <a:p>
                      <a:r>
                        <a:rPr lang="en-US" dirty="0"/>
                        <a:t>2</a:t>
                      </a:r>
                    </a:p>
                  </a:txBody>
                  <a:tcPr/>
                </a:tc>
                <a:tc>
                  <a:txBody>
                    <a:bodyPr/>
                    <a:lstStyle/>
                    <a:p>
                      <a:r>
                        <a:rPr lang="en-US" dirty="0"/>
                        <a:t>1</a:t>
                      </a:r>
                    </a:p>
                  </a:txBody>
                  <a:tcPr/>
                </a:tc>
                <a:tc>
                  <a:txBody>
                    <a:bodyPr/>
                    <a:lstStyle/>
                    <a:p>
                      <a:r>
                        <a:rPr lang="en-US" dirty="0"/>
                        <a:t>0</a:t>
                      </a:r>
                    </a:p>
                  </a:txBody>
                  <a:tcPr/>
                </a:tc>
                <a:tc>
                  <a:txBody>
                    <a:bodyPr/>
                    <a:lstStyle/>
                    <a:p>
                      <a:endParaRPr lang="en-US" dirty="0"/>
                    </a:p>
                  </a:txBody>
                  <a:tcPr/>
                </a:tc>
                <a:extLst>
                  <a:ext uri="{0D108BD9-81ED-4DB2-BD59-A6C34878D82A}">
                    <a16:rowId xmlns:a16="http://schemas.microsoft.com/office/drawing/2014/main" val="10001"/>
                  </a:ext>
                </a:extLst>
              </a:tr>
              <a:tr h="370840">
                <a:tc>
                  <a:txBody>
                    <a:bodyPr/>
                    <a:lstStyle/>
                    <a:p>
                      <a:r>
                        <a:rPr lang="en-US" dirty="0"/>
                        <a:t>2015</a:t>
                      </a:r>
                    </a:p>
                  </a:txBody>
                  <a:tcPr/>
                </a:tc>
                <a:tc>
                  <a:txBody>
                    <a:bodyPr/>
                    <a:lstStyle/>
                    <a:p>
                      <a:r>
                        <a:rPr lang="en-US" dirty="0"/>
                        <a:t>0</a:t>
                      </a:r>
                    </a:p>
                  </a:txBody>
                  <a:tcPr/>
                </a:tc>
                <a:tc>
                  <a:txBody>
                    <a:bodyPr/>
                    <a:lstStyle/>
                    <a:p>
                      <a:r>
                        <a:rPr lang="en-US" dirty="0"/>
                        <a:t>3</a:t>
                      </a:r>
                    </a:p>
                  </a:txBody>
                  <a:tcPr/>
                </a:tc>
                <a:tc>
                  <a:txBody>
                    <a:bodyPr/>
                    <a:lstStyle/>
                    <a:p>
                      <a:r>
                        <a:rPr lang="en-US" dirty="0"/>
                        <a:t>2</a:t>
                      </a:r>
                    </a:p>
                  </a:txBody>
                  <a:tcPr/>
                </a:tc>
                <a:tc>
                  <a:txBody>
                    <a:bodyPr/>
                    <a:lstStyle/>
                    <a:p>
                      <a:endParaRPr lang="en-US" dirty="0"/>
                    </a:p>
                  </a:txBody>
                  <a:tcPr/>
                </a:tc>
                <a:extLst>
                  <a:ext uri="{0D108BD9-81ED-4DB2-BD59-A6C34878D82A}">
                    <a16:rowId xmlns:a16="http://schemas.microsoft.com/office/drawing/2014/main" val="10002"/>
                  </a:ext>
                </a:extLst>
              </a:tr>
            </a:tbl>
          </a:graphicData>
        </a:graphic>
      </p:graphicFrame>
      <p:sp>
        <p:nvSpPr>
          <p:cNvPr id="4" name="Title 1"/>
          <p:cNvSpPr>
            <a:spLocks noGrp="1"/>
          </p:cNvSpPr>
          <p:nvPr>
            <p:ph type="title"/>
          </p:nvPr>
        </p:nvSpPr>
        <p:spPr/>
        <p:txBody>
          <a:bodyPr>
            <a:normAutofit/>
          </a:bodyPr>
          <a:lstStyle/>
          <a:p>
            <a:r>
              <a:rPr lang="en-US" sz="3600" dirty="0"/>
              <a:t>Tidy Data: Not all tables are created equal</a:t>
            </a:r>
          </a:p>
        </p:txBody>
      </p:sp>
      <p:graphicFrame>
        <p:nvGraphicFramePr>
          <p:cNvPr id="6" name="Table 5"/>
          <p:cNvGraphicFramePr>
            <a:graphicFrameLocks noGrp="1"/>
          </p:cNvGraphicFramePr>
          <p:nvPr>
            <p:extLst>
              <p:ext uri="{D42A27DB-BD31-4B8C-83A1-F6EECF244321}">
                <p14:modId xmlns:p14="http://schemas.microsoft.com/office/powerpoint/2010/main" val="352709015"/>
              </p:ext>
            </p:extLst>
          </p:nvPr>
        </p:nvGraphicFramePr>
        <p:xfrm>
          <a:off x="457200" y="3352800"/>
          <a:ext cx="6096000" cy="259588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r>
                        <a:rPr lang="en-US" dirty="0"/>
                        <a:t>Category</a:t>
                      </a:r>
                    </a:p>
                  </a:txBody>
                  <a:tcPr/>
                </a:tc>
                <a:tc>
                  <a:txBody>
                    <a:bodyPr/>
                    <a:lstStyle/>
                    <a:p>
                      <a:r>
                        <a:rPr lang="en-US" dirty="0"/>
                        <a:t>Quarter</a:t>
                      </a:r>
                    </a:p>
                  </a:txBody>
                  <a:tcPr/>
                </a:tc>
                <a:tc>
                  <a:txBody>
                    <a:bodyPr/>
                    <a:lstStyle/>
                    <a:p>
                      <a:r>
                        <a:rPr lang="en-US" dirty="0"/>
                        <a:t>Year</a:t>
                      </a:r>
                    </a:p>
                  </a:txBody>
                  <a:tcPr/>
                </a:tc>
                <a:tc>
                  <a:txBody>
                    <a:bodyPr/>
                    <a:lstStyle/>
                    <a:p>
                      <a:r>
                        <a:rPr lang="en-US" dirty="0"/>
                        <a:t>#Hits</a:t>
                      </a:r>
                    </a:p>
                  </a:txBody>
                  <a:tcPr/>
                </a:tc>
                <a:extLst>
                  <a:ext uri="{0D108BD9-81ED-4DB2-BD59-A6C34878D82A}">
                    <a16:rowId xmlns:a16="http://schemas.microsoft.com/office/drawing/2014/main" val="10000"/>
                  </a:ext>
                </a:extLst>
              </a:tr>
              <a:tr h="370840">
                <a:tc>
                  <a:txBody>
                    <a:bodyPr/>
                    <a:lstStyle/>
                    <a:p>
                      <a:r>
                        <a:rPr lang="en-US" dirty="0"/>
                        <a:t>Comedy</a:t>
                      </a:r>
                    </a:p>
                  </a:txBody>
                  <a:tcPr/>
                </a:tc>
                <a:tc>
                  <a:txBody>
                    <a:bodyPr/>
                    <a:lstStyle/>
                    <a:p>
                      <a:r>
                        <a:rPr lang="en-US" dirty="0"/>
                        <a:t>Q1</a:t>
                      </a:r>
                    </a:p>
                  </a:txBody>
                  <a:tcPr/>
                </a:tc>
                <a:tc>
                  <a:txBody>
                    <a:bodyPr/>
                    <a:lstStyle/>
                    <a:p>
                      <a:r>
                        <a:rPr lang="en-US" dirty="0"/>
                        <a:t>2014</a:t>
                      </a:r>
                    </a:p>
                  </a:txBody>
                  <a:tcPr/>
                </a:tc>
                <a:tc>
                  <a:txBody>
                    <a:bodyPr/>
                    <a:lstStyle/>
                    <a:p>
                      <a:r>
                        <a:rPr lang="en-US" dirty="0"/>
                        <a:t>2</a:t>
                      </a:r>
                    </a:p>
                  </a:txBody>
                  <a:tcPr/>
                </a:tc>
                <a:extLst>
                  <a:ext uri="{0D108BD9-81ED-4DB2-BD59-A6C34878D82A}">
                    <a16:rowId xmlns:a16="http://schemas.microsoft.com/office/drawing/2014/main" val="10001"/>
                  </a:ext>
                </a:extLst>
              </a:tr>
              <a:tr h="370840">
                <a:tc>
                  <a:txBody>
                    <a:bodyPr/>
                    <a:lstStyle/>
                    <a:p>
                      <a:r>
                        <a:rPr lang="en-US" dirty="0"/>
                        <a:t>Thriller</a:t>
                      </a:r>
                    </a:p>
                  </a:txBody>
                  <a:tcPr/>
                </a:tc>
                <a:tc>
                  <a:txBody>
                    <a:bodyPr/>
                    <a:lstStyle/>
                    <a:p>
                      <a:r>
                        <a:rPr lang="en-US" dirty="0"/>
                        <a:t>Q1</a:t>
                      </a:r>
                    </a:p>
                  </a:txBody>
                  <a:tcPr/>
                </a:tc>
                <a:tc>
                  <a:txBody>
                    <a:bodyPr/>
                    <a:lstStyle/>
                    <a:p>
                      <a:r>
                        <a:rPr lang="en-US" dirty="0"/>
                        <a:t>2014</a:t>
                      </a:r>
                    </a:p>
                  </a:txBody>
                  <a:tcPr/>
                </a:tc>
                <a:tc>
                  <a:txBody>
                    <a:bodyPr/>
                    <a:lstStyle/>
                    <a:p>
                      <a:r>
                        <a:rPr lang="en-US" dirty="0"/>
                        <a:t>1</a:t>
                      </a:r>
                    </a:p>
                  </a:txBody>
                  <a:tcPr/>
                </a:tc>
                <a:extLst>
                  <a:ext uri="{0D108BD9-81ED-4DB2-BD59-A6C34878D82A}">
                    <a16:rowId xmlns:a16="http://schemas.microsoft.com/office/drawing/2014/main" val="10002"/>
                  </a:ext>
                </a:extLst>
              </a:tr>
              <a:tr h="370840">
                <a:tc>
                  <a:txBody>
                    <a:bodyPr/>
                    <a:lstStyle/>
                    <a:p>
                      <a:r>
                        <a:rPr lang="en-US" dirty="0"/>
                        <a:t>Action</a:t>
                      </a:r>
                    </a:p>
                  </a:txBody>
                  <a:tcPr/>
                </a:tc>
                <a:tc>
                  <a:txBody>
                    <a:bodyPr/>
                    <a:lstStyle/>
                    <a:p>
                      <a:r>
                        <a:rPr lang="en-US" dirty="0"/>
                        <a:t>Q1</a:t>
                      </a:r>
                    </a:p>
                  </a:txBody>
                  <a:tcPr/>
                </a:tc>
                <a:tc>
                  <a:txBody>
                    <a:bodyPr/>
                    <a:lstStyle/>
                    <a:p>
                      <a:r>
                        <a:rPr lang="en-US" dirty="0"/>
                        <a:t>2014</a:t>
                      </a:r>
                    </a:p>
                  </a:txBody>
                  <a:tcPr/>
                </a:tc>
                <a:tc>
                  <a:txBody>
                    <a:bodyPr/>
                    <a:lstStyle/>
                    <a:p>
                      <a:r>
                        <a:rPr lang="en-US" dirty="0"/>
                        <a:t>0</a:t>
                      </a:r>
                    </a:p>
                  </a:txBody>
                  <a:tcPr/>
                </a:tc>
                <a:extLst>
                  <a:ext uri="{0D108BD9-81ED-4DB2-BD59-A6C34878D82A}">
                    <a16:rowId xmlns:a16="http://schemas.microsoft.com/office/drawing/2014/main" val="10003"/>
                  </a:ext>
                </a:extLst>
              </a:tr>
              <a:tr h="370840">
                <a:tc>
                  <a:txBody>
                    <a:bodyPr/>
                    <a:lstStyle/>
                    <a:p>
                      <a:r>
                        <a:rPr lang="en-US" dirty="0"/>
                        <a:t>Comedy</a:t>
                      </a:r>
                    </a:p>
                  </a:txBody>
                  <a:tcPr/>
                </a:tc>
                <a:tc>
                  <a:txBody>
                    <a:bodyPr/>
                    <a:lstStyle/>
                    <a:p>
                      <a:r>
                        <a:rPr lang="en-US" dirty="0"/>
                        <a:t>Q1</a:t>
                      </a:r>
                    </a:p>
                  </a:txBody>
                  <a:tcPr/>
                </a:tc>
                <a:tc>
                  <a:txBody>
                    <a:bodyPr/>
                    <a:lstStyle/>
                    <a:p>
                      <a:r>
                        <a:rPr lang="en-US" dirty="0"/>
                        <a:t>2015</a:t>
                      </a:r>
                    </a:p>
                  </a:txBody>
                  <a:tcPr/>
                </a:tc>
                <a:tc>
                  <a:txBody>
                    <a:bodyPr/>
                    <a:lstStyle/>
                    <a:p>
                      <a:r>
                        <a:rPr lang="en-US" dirty="0"/>
                        <a:t>0</a:t>
                      </a:r>
                    </a:p>
                  </a:txBody>
                  <a:tcPr/>
                </a:tc>
                <a:extLst>
                  <a:ext uri="{0D108BD9-81ED-4DB2-BD59-A6C34878D82A}">
                    <a16:rowId xmlns:a16="http://schemas.microsoft.com/office/drawing/2014/main" val="10004"/>
                  </a:ext>
                </a:extLst>
              </a:tr>
              <a:tr h="370840">
                <a:tc>
                  <a:txBody>
                    <a:bodyPr/>
                    <a:lstStyle/>
                    <a:p>
                      <a:r>
                        <a:rPr lang="en-US" dirty="0"/>
                        <a:t>Thriller</a:t>
                      </a:r>
                    </a:p>
                  </a:txBody>
                  <a:tcPr/>
                </a:tc>
                <a:tc>
                  <a:txBody>
                    <a:bodyPr/>
                    <a:lstStyle/>
                    <a:p>
                      <a:r>
                        <a:rPr lang="en-US" dirty="0"/>
                        <a:t>Q1</a:t>
                      </a:r>
                    </a:p>
                  </a:txBody>
                  <a:tcPr/>
                </a:tc>
                <a:tc>
                  <a:txBody>
                    <a:bodyPr/>
                    <a:lstStyle/>
                    <a:p>
                      <a:r>
                        <a:rPr lang="en-US" dirty="0"/>
                        <a:t>2015</a:t>
                      </a:r>
                    </a:p>
                  </a:txBody>
                  <a:tcPr/>
                </a:tc>
                <a:tc>
                  <a:txBody>
                    <a:bodyPr/>
                    <a:lstStyle/>
                    <a:p>
                      <a:r>
                        <a:rPr lang="en-US" dirty="0"/>
                        <a:t>3</a:t>
                      </a:r>
                    </a:p>
                  </a:txBody>
                  <a:tcPr/>
                </a:tc>
                <a:extLst>
                  <a:ext uri="{0D108BD9-81ED-4DB2-BD59-A6C34878D82A}">
                    <a16:rowId xmlns:a16="http://schemas.microsoft.com/office/drawing/2014/main" val="10005"/>
                  </a:ext>
                </a:extLst>
              </a:tr>
              <a:tr h="370840">
                <a:tc>
                  <a:txBody>
                    <a:bodyPr/>
                    <a:lstStyle/>
                    <a:p>
                      <a:r>
                        <a:rPr lang="en-US" dirty="0"/>
                        <a:t>Action</a:t>
                      </a:r>
                    </a:p>
                  </a:txBody>
                  <a:tcPr/>
                </a:tc>
                <a:tc>
                  <a:txBody>
                    <a:bodyPr/>
                    <a:lstStyle/>
                    <a:p>
                      <a:r>
                        <a:rPr lang="en-US" dirty="0"/>
                        <a:t>Q1</a:t>
                      </a:r>
                    </a:p>
                  </a:txBody>
                  <a:tcPr/>
                </a:tc>
                <a:tc>
                  <a:txBody>
                    <a:bodyPr/>
                    <a:lstStyle/>
                    <a:p>
                      <a:r>
                        <a:rPr lang="en-US" dirty="0"/>
                        <a:t>2015</a:t>
                      </a:r>
                    </a:p>
                  </a:txBody>
                  <a:tcPr/>
                </a:tc>
                <a:tc>
                  <a:txBody>
                    <a:bodyPr/>
                    <a:lstStyle/>
                    <a:p>
                      <a:r>
                        <a:rPr lang="en-US" dirty="0"/>
                        <a:t>2</a:t>
                      </a:r>
                    </a:p>
                  </a:txBody>
                  <a:tcPr/>
                </a:tc>
                <a:extLst>
                  <a:ext uri="{0D108BD9-81ED-4DB2-BD59-A6C34878D82A}">
                    <a16:rowId xmlns:a16="http://schemas.microsoft.com/office/drawing/2014/main" val="10006"/>
                  </a:ext>
                </a:extLst>
              </a:tr>
            </a:tbl>
          </a:graphicData>
        </a:graphic>
      </p:graphicFrame>
      <p:sp>
        <p:nvSpPr>
          <p:cNvPr id="7" name="TextBox 6"/>
          <p:cNvSpPr txBox="1"/>
          <p:nvPr/>
        </p:nvSpPr>
        <p:spPr>
          <a:xfrm>
            <a:off x="457200" y="2667000"/>
            <a:ext cx="6605933" cy="369332"/>
          </a:xfrm>
          <a:prstGeom prst="rect">
            <a:avLst/>
          </a:prstGeom>
          <a:noFill/>
        </p:spPr>
        <p:txBody>
          <a:bodyPr wrap="none" rtlCol="0">
            <a:spAutoFit/>
          </a:bodyPr>
          <a:lstStyle/>
          <a:p>
            <a:r>
              <a:rPr lang="en-US" dirty="0"/>
              <a:t>Find total comedy movies in  all of 2014? -&gt; Not easy in current form</a:t>
            </a:r>
          </a:p>
        </p:txBody>
      </p:sp>
      <p:sp>
        <p:nvSpPr>
          <p:cNvPr id="9" name="TextBox 8"/>
          <p:cNvSpPr txBox="1"/>
          <p:nvPr/>
        </p:nvSpPr>
        <p:spPr>
          <a:xfrm>
            <a:off x="7467600" y="3352800"/>
            <a:ext cx="1219200" cy="2585323"/>
          </a:xfrm>
          <a:prstGeom prst="rect">
            <a:avLst/>
          </a:prstGeom>
          <a:noFill/>
        </p:spPr>
        <p:txBody>
          <a:bodyPr wrap="square" rtlCol="0">
            <a:spAutoFit/>
          </a:bodyPr>
          <a:lstStyle/>
          <a:p>
            <a:r>
              <a:rPr lang="en-US" dirty="0"/>
              <a:t>Find % of hit comedy movies in a 2015?</a:t>
            </a:r>
          </a:p>
          <a:p>
            <a:endParaRPr lang="en-US" dirty="0"/>
          </a:p>
          <a:p>
            <a:r>
              <a:rPr lang="en-US" dirty="0"/>
              <a:t>Very easy to add a new column</a:t>
            </a:r>
          </a:p>
        </p:txBody>
      </p:sp>
      <p:cxnSp>
        <p:nvCxnSpPr>
          <p:cNvPr id="11" name="Straight Arrow Connector 10"/>
          <p:cNvCxnSpPr>
            <a:stCxn id="9" idx="1"/>
            <a:endCxn id="6" idx="3"/>
          </p:cNvCxnSpPr>
          <p:nvPr/>
        </p:nvCxnSpPr>
        <p:spPr>
          <a:xfrm flipH="1">
            <a:off x="6553200" y="4645462"/>
            <a:ext cx="914400" cy="52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381000" y="4495800"/>
            <a:ext cx="6172200" cy="381000"/>
          </a:xfrm>
          <a:prstGeom prst="rect">
            <a:avLst/>
          </a:prstGeom>
          <a:solidFill>
            <a:schemeClr val="accent2">
              <a:alpha val="27000"/>
            </a:schemeClr>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50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Tidy Data: Not all tables are created equal</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57835068"/>
              </p:ext>
            </p:extLst>
          </p:nvPr>
        </p:nvGraphicFramePr>
        <p:xfrm>
          <a:off x="457200" y="1295400"/>
          <a:ext cx="8229600" cy="185420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gridCol w="1371600">
                  <a:extLst>
                    <a:ext uri="{9D8B030D-6E8A-4147-A177-3AD203B41FA5}">
                      <a16:colId xmlns:a16="http://schemas.microsoft.com/office/drawing/2014/main" val="20005"/>
                    </a:ext>
                  </a:extLst>
                </a:gridCol>
              </a:tblGrid>
              <a:tr h="370840">
                <a:tc>
                  <a:txBody>
                    <a:bodyPr/>
                    <a:lstStyle/>
                    <a:p>
                      <a:r>
                        <a:rPr lang="en-US" dirty="0"/>
                        <a:t>Category</a:t>
                      </a:r>
                    </a:p>
                  </a:txBody>
                  <a:tcPr/>
                </a:tc>
                <a:tc>
                  <a:txBody>
                    <a:bodyPr/>
                    <a:lstStyle/>
                    <a:p>
                      <a:r>
                        <a:rPr lang="en-US" dirty="0"/>
                        <a:t>Rating</a:t>
                      </a:r>
                    </a:p>
                  </a:txBody>
                  <a:tcPr/>
                </a:tc>
                <a:tc>
                  <a:txBody>
                    <a:bodyPr/>
                    <a:lstStyle/>
                    <a:p>
                      <a:r>
                        <a:rPr lang="en-US" dirty="0"/>
                        <a:t>Q1</a:t>
                      </a:r>
                    </a:p>
                  </a:txBody>
                  <a:tcPr/>
                </a:tc>
                <a:tc>
                  <a:txBody>
                    <a:bodyPr/>
                    <a:lstStyle/>
                    <a:p>
                      <a:r>
                        <a:rPr lang="en-US" dirty="0"/>
                        <a:t>Q2</a:t>
                      </a:r>
                    </a:p>
                  </a:txBody>
                  <a:tcPr/>
                </a:tc>
                <a:tc>
                  <a:txBody>
                    <a:bodyPr/>
                    <a:lstStyle/>
                    <a:p>
                      <a:r>
                        <a:rPr lang="en-US" dirty="0"/>
                        <a:t>Q3</a:t>
                      </a:r>
                    </a:p>
                  </a:txBody>
                  <a:tcPr/>
                </a:tc>
                <a:tc>
                  <a:txBody>
                    <a:bodyPr/>
                    <a:lstStyle/>
                    <a:p>
                      <a:r>
                        <a:rPr lang="en-US" dirty="0"/>
                        <a:t>…</a:t>
                      </a:r>
                    </a:p>
                  </a:txBody>
                  <a:tcPr/>
                </a:tc>
                <a:extLst>
                  <a:ext uri="{0D108BD9-81ED-4DB2-BD59-A6C34878D82A}">
                    <a16:rowId xmlns:a16="http://schemas.microsoft.com/office/drawing/2014/main" val="10000"/>
                  </a:ext>
                </a:extLst>
              </a:tr>
              <a:tr h="370840">
                <a:tc>
                  <a:txBody>
                    <a:bodyPr/>
                    <a:lstStyle/>
                    <a:p>
                      <a:r>
                        <a:rPr lang="en-US" dirty="0"/>
                        <a:t>Comedy</a:t>
                      </a:r>
                    </a:p>
                  </a:txBody>
                  <a:tcPr/>
                </a:tc>
                <a:tc>
                  <a:txBody>
                    <a:bodyPr/>
                    <a:lstStyle/>
                    <a:p>
                      <a:r>
                        <a:rPr lang="en-US" dirty="0"/>
                        <a:t>Excellent</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r>
                        <a:rPr lang="en-US" dirty="0"/>
                        <a:t>Comedy</a:t>
                      </a:r>
                    </a:p>
                  </a:txBody>
                  <a:tcPr/>
                </a:tc>
                <a:tc>
                  <a:txBody>
                    <a:bodyPr/>
                    <a:lstStyle/>
                    <a:p>
                      <a:r>
                        <a:rPr lang="en-US" dirty="0"/>
                        <a:t>Good</a:t>
                      </a:r>
                    </a:p>
                  </a:txBody>
                  <a:tcPr/>
                </a:tc>
                <a:tc>
                  <a:txBody>
                    <a:bodyPr/>
                    <a:lstStyle/>
                    <a:p>
                      <a:r>
                        <a:rPr lang="en-US" dirty="0"/>
                        <a:t>2</a:t>
                      </a:r>
                    </a:p>
                  </a:txBody>
                  <a:tcPr/>
                </a:tc>
                <a:tc>
                  <a:txBody>
                    <a:bodyPr/>
                    <a:lstStyle/>
                    <a:p>
                      <a:r>
                        <a:rPr lang="en-US" dirty="0"/>
                        <a:t>0</a:t>
                      </a:r>
                    </a:p>
                  </a:txBody>
                  <a:tcPr/>
                </a:tc>
                <a:tc>
                  <a:txBody>
                    <a:bodyPr/>
                    <a:lstStyle/>
                    <a:p>
                      <a:r>
                        <a:rPr lang="en-US" dirty="0"/>
                        <a:t>2</a:t>
                      </a:r>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r>
                        <a:rPr lang="en-US" dirty="0"/>
                        <a:t>Thriller</a:t>
                      </a:r>
                    </a:p>
                  </a:txBody>
                  <a:tcPr/>
                </a:tc>
                <a:tc>
                  <a:txBody>
                    <a:bodyPr/>
                    <a:lstStyle/>
                    <a:p>
                      <a:r>
                        <a:rPr lang="en-US" dirty="0"/>
                        <a:t>Excellent</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dirty="0"/>
                        <a:t>Thriller</a:t>
                      </a:r>
                    </a:p>
                  </a:txBody>
                  <a:tcPr/>
                </a:tc>
                <a:tc>
                  <a:txBody>
                    <a:bodyPr/>
                    <a:lstStyle/>
                    <a:p>
                      <a:r>
                        <a:rPr lang="en-US" dirty="0"/>
                        <a:t>Good</a:t>
                      </a:r>
                    </a:p>
                  </a:txBody>
                  <a:tcPr/>
                </a:tc>
                <a:tc>
                  <a:txBody>
                    <a:bodyPr/>
                    <a:lstStyle/>
                    <a:p>
                      <a:r>
                        <a:rPr lang="en-US" dirty="0"/>
                        <a:t>1</a:t>
                      </a:r>
                    </a:p>
                  </a:txBody>
                  <a:tcPr/>
                </a:tc>
                <a:tc>
                  <a:txBody>
                    <a:bodyPr/>
                    <a:lstStyle/>
                    <a:p>
                      <a:r>
                        <a:rPr lang="en-US" dirty="0"/>
                        <a:t>0</a:t>
                      </a:r>
                    </a:p>
                  </a:txBody>
                  <a:tcPr/>
                </a:tc>
                <a:tc>
                  <a:txBody>
                    <a:bodyPr/>
                    <a:lstStyle/>
                    <a:p>
                      <a:r>
                        <a:rPr lang="en-US" dirty="0"/>
                        <a:t>3</a:t>
                      </a:r>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4207573935"/>
              </p:ext>
            </p:extLst>
          </p:nvPr>
        </p:nvGraphicFramePr>
        <p:xfrm>
          <a:off x="457200" y="3581400"/>
          <a:ext cx="4702628" cy="2595880"/>
        </p:xfrm>
        <a:graphic>
          <a:graphicData uri="http://schemas.openxmlformats.org/drawingml/2006/table">
            <a:tbl>
              <a:tblPr firstRow="1" bandRow="1">
                <a:tableStyleId>{5C22544A-7EE6-4342-B048-85BDC9FD1C3A}</a:tableStyleId>
              </a:tblPr>
              <a:tblGrid>
                <a:gridCol w="1175657">
                  <a:extLst>
                    <a:ext uri="{9D8B030D-6E8A-4147-A177-3AD203B41FA5}">
                      <a16:colId xmlns:a16="http://schemas.microsoft.com/office/drawing/2014/main" val="20000"/>
                    </a:ext>
                  </a:extLst>
                </a:gridCol>
                <a:gridCol w="1175657">
                  <a:extLst>
                    <a:ext uri="{9D8B030D-6E8A-4147-A177-3AD203B41FA5}">
                      <a16:colId xmlns:a16="http://schemas.microsoft.com/office/drawing/2014/main" val="20001"/>
                    </a:ext>
                  </a:extLst>
                </a:gridCol>
                <a:gridCol w="1175657">
                  <a:extLst>
                    <a:ext uri="{9D8B030D-6E8A-4147-A177-3AD203B41FA5}">
                      <a16:colId xmlns:a16="http://schemas.microsoft.com/office/drawing/2014/main" val="20002"/>
                    </a:ext>
                  </a:extLst>
                </a:gridCol>
                <a:gridCol w="1175657">
                  <a:extLst>
                    <a:ext uri="{9D8B030D-6E8A-4147-A177-3AD203B41FA5}">
                      <a16:colId xmlns:a16="http://schemas.microsoft.com/office/drawing/2014/main" val="20003"/>
                    </a:ext>
                  </a:extLst>
                </a:gridCol>
              </a:tblGrid>
              <a:tr h="370840">
                <a:tc>
                  <a:txBody>
                    <a:bodyPr/>
                    <a:lstStyle/>
                    <a:p>
                      <a:r>
                        <a:rPr lang="en-US" dirty="0"/>
                        <a:t>Category</a:t>
                      </a:r>
                    </a:p>
                  </a:txBody>
                  <a:tcPr/>
                </a:tc>
                <a:tc>
                  <a:txBody>
                    <a:bodyPr/>
                    <a:lstStyle/>
                    <a:p>
                      <a:r>
                        <a:rPr lang="en-US" dirty="0"/>
                        <a:t>Quarter</a:t>
                      </a:r>
                    </a:p>
                  </a:txBody>
                  <a:tcPr/>
                </a:tc>
                <a:tc>
                  <a:txBody>
                    <a:bodyPr/>
                    <a:lstStyle/>
                    <a:p>
                      <a:r>
                        <a:rPr lang="en-US" dirty="0"/>
                        <a:t>Excellent</a:t>
                      </a:r>
                    </a:p>
                  </a:txBody>
                  <a:tcPr/>
                </a:tc>
                <a:tc>
                  <a:txBody>
                    <a:bodyPr/>
                    <a:lstStyle/>
                    <a:p>
                      <a:r>
                        <a:rPr lang="en-US" dirty="0"/>
                        <a:t>Good</a:t>
                      </a:r>
                    </a:p>
                  </a:txBody>
                  <a:tcPr/>
                </a:tc>
                <a:extLst>
                  <a:ext uri="{0D108BD9-81ED-4DB2-BD59-A6C34878D82A}">
                    <a16:rowId xmlns:a16="http://schemas.microsoft.com/office/drawing/2014/main" val="10000"/>
                  </a:ext>
                </a:extLst>
              </a:tr>
              <a:tr h="370840">
                <a:tc>
                  <a:txBody>
                    <a:bodyPr/>
                    <a:lstStyle/>
                    <a:p>
                      <a:r>
                        <a:rPr lang="en-US" dirty="0"/>
                        <a:t>Comedy</a:t>
                      </a:r>
                    </a:p>
                  </a:txBody>
                  <a:tcPr/>
                </a:tc>
                <a:tc>
                  <a:txBody>
                    <a:bodyPr/>
                    <a:lstStyle/>
                    <a:p>
                      <a:r>
                        <a:rPr lang="en-US" dirty="0"/>
                        <a:t>Q1</a:t>
                      </a:r>
                    </a:p>
                  </a:txBody>
                  <a:tcPr/>
                </a:tc>
                <a:tc>
                  <a:txBody>
                    <a:bodyPr/>
                    <a:lstStyle/>
                    <a:p>
                      <a:r>
                        <a:rPr lang="en-US" dirty="0"/>
                        <a:t>1</a:t>
                      </a:r>
                    </a:p>
                  </a:txBody>
                  <a:tcPr/>
                </a:tc>
                <a:tc>
                  <a:txBody>
                    <a:bodyPr/>
                    <a:lstStyle/>
                    <a:p>
                      <a:r>
                        <a:rPr lang="en-US" dirty="0"/>
                        <a:t>2</a:t>
                      </a:r>
                    </a:p>
                  </a:txBody>
                  <a:tcPr/>
                </a:tc>
                <a:extLst>
                  <a:ext uri="{0D108BD9-81ED-4DB2-BD59-A6C34878D82A}">
                    <a16:rowId xmlns:a16="http://schemas.microsoft.com/office/drawing/2014/main" val="10001"/>
                  </a:ext>
                </a:extLst>
              </a:tr>
              <a:tr h="370840">
                <a:tc>
                  <a:txBody>
                    <a:bodyPr/>
                    <a:lstStyle/>
                    <a:p>
                      <a:r>
                        <a:rPr lang="en-US" dirty="0"/>
                        <a:t>Comedy</a:t>
                      </a:r>
                    </a:p>
                  </a:txBody>
                  <a:tcPr/>
                </a:tc>
                <a:tc>
                  <a:txBody>
                    <a:bodyPr/>
                    <a:lstStyle/>
                    <a:p>
                      <a:r>
                        <a:rPr lang="en-US" dirty="0"/>
                        <a:t>Q2</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0002"/>
                  </a:ext>
                </a:extLst>
              </a:tr>
              <a:tr h="370840">
                <a:tc>
                  <a:txBody>
                    <a:bodyPr/>
                    <a:lstStyle/>
                    <a:p>
                      <a:r>
                        <a:rPr lang="en-US" dirty="0"/>
                        <a:t>Comedy</a:t>
                      </a:r>
                    </a:p>
                  </a:txBody>
                  <a:tcPr/>
                </a:tc>
                <a:tc>
                  <a:txBody>
                    <a:bodyPr/>
                    <a:lstStyle/>
                    <a:p>
                      <a:r>
                        <a:rPr lang="en-US" dirty="0"/>
                        <a:t>Q3</a:t>
                      </a:r>
                    </a:p>
                  </a:txBody>
                  <a:tcPr/>
                </a:tc>
                <a:tc>
                  <a:txBody>
                    <a:bodyPr/>
                    <a:lstStyle/>
                    <a:p>
                      <a:r>
                        <a:rPr lang="en-US" dirty="0"/>
                        <a:t>1</a:t>
                      </a:r>
                    </a:p>
                  </a:txBody>
                  <a:tcPr/>
                </a:tc>
                <a:tc>
                  <a:txBody>
                    <a:bodyPr/>
                    <a:lstStyle/>
                    <a:p>
                      <a:r>
                        <a:rPr lang="en-US" dirty="0"/>
                        <a:t>2</a:t>
                      </a:r>
                    </a:p>
                  </a:txBody>
                  <a:tcPr/>
                </a:tc>
                <a:extLst>
                  <a:ext uri="{0D108BD9-81ED-4DB2-BD59-A6C34878D82A}">
                    <a16:rowId xmlns:a16="http://schemas.microsoft.com/office/drawing/2014/main" val="10003"/>
                  </a:ext>
                </a:extLst>
              </a:tr>
              <a:tr h="370840">
                <a:tc>
                  <a:txBody>
                    <a:bodyPr/>
                    <a:lstStyle/>
                    <a:p>
                      <a:r>
                        <a:rPr lang="en-US" dirty="0"/>
                        <a:t>Thriller</a:t>
                      </a:r>
                    </a:p>
                  </a:txBody>
                  <a:tcPr/>
                </a:tc>
                <a:tc>
                  <a:txBody>
                    <a:bodyPr/>
                    <a:lstStyle/>
                    <a:p>
                      <a:r>
                        <a:rPr lang="en-US" dirty="0"/>
                        <a:t>Q1</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10004"/>
                  </a:ext>
                </a:extLst>
              </a:tr>
              <a:tr h="370840">
                <a:tc>
                  <a:txBody>
                    <a:bodyPr/>
                    <a:lstStyle/>
                    <a:p>
                      <a:r>
                        <a:rPr lang="en-US" dirty="0"/>
                        <a:t>Thriller</a:t>
                      </a:r>
                    </a:p>
                  </a:txBody>
                  <a:tcPr/>
                </a:tc>
                <a:tc>
                  <a:txBody>
                    <a:bodyPr/>
                    <a:lstStyle/>
                    <a:p>
                      <a:r>
                        <a:rPr lang="en-US" dirty="0"/>
                        <a:t>Q2</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10005"/>
                  </a:ext>
                </a:extLst>
              </a:tr>
              <a:tr h="370840">
                <a:tc>
                  <a:txBody>
                    <a:bodyPr/>
                    <a:lstStyle/>
                    <a:p>
                      <a:r>
                        <a:rPr lang="en-US" dirty="0"/>
                        <a:t>Thriller</a:t>
                      </a:r>
                    </a:p>
                  </a:txBody>
                  <a:tcPr/>
                </a:tc>
                <a:tc>
                  <a:txBody>
                    <a:bodyPr/>
                    <a:lstStyle/>
                    <a:p>
                      <a:r>
                        <a:rPr lang="en-US" dirty="0"/>
                        <a:t>Q3</a:t>
                      </a:r>
                    </a:p>
                  </a:txBody>
                  <a:tcPr/>
                </a:tc>
                <a:tc>
                  <a:txBody>
                    <a:bodyPr/>
                    <a:lstStyle/>
                    <a:p>
                      <a:r>
                        <a:rPr lang="en-US" dirty="0"/>
                        <a:t>1</a:t>
                      </a:r>
                    </a:p>
                  </a:txBody>
                  <a:tcPr/>
                </a:tc>
                <a:tc>
                  <a:txBody>
                    <a:bodyPr/>
                    <a:lstStyle/>
                    <a:p>
                      <a:r>
                        <a:rPr lang="en-US" dirty="0"/>
                        <a:t>3</a:t>
                      </a:r>
                    </a:p>
                  </a:txBody>
                  <a:tcPr/>
                </a:tc>
                <a:extLst>
                  <a:ext uri="{0D108BD9-81ED-4DB2-BD59-A6C34878D82A}">
                    <a16:rowId xmlns:a16="http://schemas.microsoft.com/office/drawing/2014/main" val="10006"/>
                  </a:ext>
                </a:extLst>
              </a:tr>
            </a:tbl>
          </a:graphicData>
        </a:graphic>
      </p:graphicFrame>
      <p:sp>
        <p:nvSpPr>
          <p:cNvPr id="6" name="Rectangle 5"/>
          <p:cNvSpPr/>
          <p:nvPr/>
        </p:nvSpPr>
        <p:spPr>
          <a:xfrm>
            <a:off x="381000" y="5029200"/>
            <a:ext cx="4800600" cy="381000"/>
          </a:xfrm>
          <a:prstGeom prst="rect">
            <a:avLst/>
          </a:prstGeom>
          <a:solidFill>
            <a:schemeClr val="accent2">
              <a:alpha val="27000"/>
            </a:schemeClr>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5486400" y="3505200"/>
            <a:ext cx="3531736" cy="646331"/>
          </a:xfrm>
          <a:prstGeom prst="rect">
            <a:avLst/>
          </a:prstGeom>
          <a:noFill/>
        </p:spPr>
        <p:txBody>
          <a:bodyPr wrap="none" rtlCol="0">
            <a:spAutoFit/>
          </a:bodyPr>
          <a:lstStyle/>
          <a:p>
            <a:pPr algn="ctr"/>
            <a:r>
              <a:rPr lang="en-US" dirty="0"/>
              <a:t>Very messy data</a:t>
            </a:r>
          </a:p>
          <a:p>
            <a:pPr algn="ctr"/>
            <a:r>
              <a:rPr lang="en-US" dirty="0"/>
              <a:t>Variables in both rows and columns</a:t>
            </a:r>
          </a:p>
        </p:txBody>
      </p:sp>
      <p:sp>
        <p:nvSpPr>
          <p:cNvPr id="8" name="TextBox 7"/>
          <p:cNvSpPr txBox="1"/>
          <p:nvPr/>
        </p:nvSpPr>
        <p:spPr>
          <a:xfrm>
            <a:off x="6553200" y="4876800"/>
            <a:ext cx="2178864" cy="646331"/>
          </a:xfrm>
          <a:prstGeom prst="rect">
            <a:avLst/>
          </a:prstGeom>
          <a:noFill/>
        </p:spPr>
        <p:txBody>
          <a:bodyPr wrap="none" rtlCol="0">
            <a:spAutoFit/>
          </a:bodyPr>
          <a:lstStyle/>
          <a:p>
            <a:r>
              <a:rPr lang="en-US" dirty="0"/>
              <a:t>Each row is complete </a:t>
            </a:r>
          </a:p>
          <a:p>
            <a:r>
              <a:rPr lang="en-US" dirty="0"/>
              <a:t>observation</a:t>
            </a:r>
          </a:p>
        </p:txBody>
      </p:sp>
      <p:cxnSp>
        <p:nvCxnSpPr>
          <p:cNvPr id="10" name="Straight Arrow Connector 9"/>
          <p:cNvCxnSpPr/>
          <p:nvPr/>
        </p:nvCxnSpPr>
        <p:spPr>
          <a:xfrm flipH="1" flipV="1">
            <a:off x="6705600" y="3200400"/>
            <a:ext cx="4572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1"/>
          </p:cNvCxnSpPr>
          <p:nvPr/>
        </p:nvCxnSpPr>
        <p:spPr>
          <a:xfrm flipH="1" flipV="1">
            <a:off x="5257800" y="5181600"/>
            <a:ext cx="1295400" cy="183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2739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Tidy Data: Not all tables are created equal</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16997480"/>
              </p:ext>
            </p:extLst>
          </p:nvPr>
        </p:nvGraphicFramePr>
        <p:xfrm>
          <a:off x="457200" y="1295400"/>
          <a:ext cx="8229599" cy="1864360"/>
        </p:xfrm>
        <a:graphic>
          <a:graphicData uri="http://schemas.openxmlformats.org/drawingml/2006/table">
            <a:tbl>
              <a:tblPr firstRow="1" bandRow="1">
                <a:tableStyleId>{5C22544A-7EE6-4342-B048-85BDC9FD1C3A}</a:tableStyleId>
              </a:tblPr>
              <a:tblGrid>
                <a:gridCol w="800100">
                  <a:extLst>
                    <a:ext uri="{9D8B030D-6E8A-4147-A177-3AD203B41FA5}">
                      <a16:colId xmlns:a16="http://schemas.microsoft.com/office/drawing/2014/main" val="20000"/>
                    </a:ext>
                  </a:extLst>
                </a:gridCol>
                <a:gridCol w="1257300">
                  <a:extLst>
                    <a:ext uri="{9D8B030D-6E8A-4147-A177-3AD203B41FA5}">
                      <a16:colId xmlns:a16="http://schemas.microsoft.com/office/drawing/2014/main" val="20001"/>
                    </a:ext>
                  </a:extLst>
                </a:gridCol>
                <a:gridCol w="1028700">
                  <a:extLst>
                    <a:ext uri="{9D8B030D-6E8A-4147-A177-3AD203B41FA5}">
                      <a16:colId xmlns:a16="http://schemas.microsoft.com/office/drawing/2014/main" val="20002"/>
                    </a:ext>
                  </a:extLst>
                </a:gridCol>
                <a:gridCol w="800100">
                  <a:extLst>
                    <a:ext uri="{9D8B030D-6E8A-4147-A177-3AD203B41FA5}">
                      <a16:colId xmlns:a16="http://schemas.microsoft.com/office/drawing/2014/main" val="20003"/>
                    </a:ext>
                  </a:extLst>
                </a:gridCol>
                <a:gridCol w="809625">
                  <a:extLst>
                    <a:ext uri="{9D8B030D-6E8A-4147-A177-3AD203B41FA5}">
                      <a16:colId xmlns:a16="http://schemas.microsoft.com/office/drawing/2014/main" val="20004"/>
                    </a:ext>
                  </a:extLst>
                </a:gridCol>
                <a:gridCol w="1476374">
                  <a:extLst>
                    <a:ext uri="{9D8B030D-6E8A-4147-A177-3AD203B41FA5}">
                      <a16:colId xmlns:a16="http://schemas.microsoft.com/office/drawing/2014/main" val="20005"/>
                    </a:ext>
                  </a:extLst>
                </a:gridCol>
                <a:gridCol w="457201">
                  <a:extLst>
                    <a:ext uri="{9D8B030D-6E8A-4147-A177-3AD203B41FA5}">
                      <a16:colId xmlns:a16="http://schemas.microsoft.com/office/drawing/2014/main" val="20006"/>
                    </a:ext>
                  </a:extLst>
                </a:gridCol>
                <a:gridCol w="1600199">
                  <a:extLst>
                    <a:ext uri="{9D8B030D-6E8A-4147-A177-3AD203B41FA5}">
                      <a16:colId xmlns:a16="http://schemas.microsoft.com/office/drawing/2014/main" val="20007"/>
                    </a:ext>
                  </a:extLst>
                </a:gridCol>
              </a:tblGrid>
              <a:tr h="381000">
                <a:tc>
                  <a:txBody>
                    <a:bodyPr/>
                    <a:lstStyle/>
                    <a:p>
                      <a:r>
                        <a:rPr lang="en-US" sz="1400" dirty="0"/>
                        <a:t>Invoice</a:t>
                      </a:r>
                    </a:p>
                  </a:txBody>
                  <a:tcPr/>
                </a:tc>
                <a:tc>
                  <a:txBody>
                    <a:bodyPr/>
                    <a:lstStyle/>
                    <a:p>
                      <a:r>
                        <a:rPr lang="en-US" sz="1400" dirty="0"/>
                        <a:t>Bill To</a:t>
                      </a:r>
                    </a:p>
                  </a:txBody>
                  <a:tcPr/>
                </a:tc>
                <a:tc>
                  <a:txBody>
                    <a:bodyPr/>
                    <a:lstStyle/>
                    <a:p>
                      <a:r>
                        <a:rPr lang="en-US" sz="1400" dirty="0"/>
                        <a:t>Sales</a:t>
                      </a:r>
                      <a:r>
                        <a:rPr lang="en-US" sz="1400" baseline="0" dirty="0"/>
                        <a:t> %</a:t>
                      </a:r>
                      <a:endParaRPr lang="en-US" sz="1400" dirty="0"/>
                    </a:p>
                  </a:txBody>
                  <a:tcPr/>
                </a:tc>
                <a:tc>
                  <a:txBody>
                    <a:bodyPr/>
                    <a:lstStyle/>
                    <a:p>
                      <a:r>
                        <a:rPr lang="en-US" sz="1400" dirty="0"/>
                        <a:t>Total($)</a:t>
                      </a:r>
                    </a:p>
                  </a:txBody>
                  <a:tcPr/>
                </a:tc>
                <a:tc>
                  <a:txBody>
                    <a:bodyPr/>
                    <a:lstStyle/>
                    <a:p>
                      <a:r>
                        <a:rPr lang="en-US" sz="1400" dirty="0"/>
                        <a:t>SKU#</a:t>
                      </a:r>
                    </a:p>
                  </a:txBody>
                  <a:tcPr/>
                </a:tc>
                <a:tc>
                  <a:txBody>
                    <a:bodyPr/>
                    <a:lstStyle/>
                    <a:p>
                      <a:r>
                        <a:rPr lang="en-US" sz="1400" dirty="0"/>
                        <a:t>Item</a:t>
                      </a:r>
                      <a:r>
                        <a:rPr lang="en-US" sz="1400" baseline="0" dirty="0"/>
                        <a:t> </a:t>
                      </a:r>
                      <a:endParaRPr lang="en-US" sz="1400" dirty="0"/>
                    </a:p>
                  </a:txBody>
                  <a:tcPr/>
                </a:tc>
                <a:tc>
                  <a:txBody>
                    <a:bodyPr/>
                    <a:lstStyle/>
                    <a:p>
                      <a:r>
                        <a:rPr lang="en-US" sz="1400" dirty="0" err="1"/>
                        <a:t>Qty</a:t>
                      </a:r>
                      <a:endParaRPr lang="en-US" sz="1400" dirty="0"/>
                    </a:p>
                  </a:txBody>
                  <a:tcPr/>
                </a:tc>
                <a:tc>
                  <a:txBody>
                    <a:bodyPr/>
                    <a:lstStyle/>
                    <a:p>
                      <a:r>
                        <a:rPr lang="en-US" sz="1400" dirty="0"/>
                        <a:t>Unit</a:t>
                      </a:r>
                      <a:r>
                        <a:rPr lang="en-US" sz="1400" baseline="0" dirty="0"/>
                        <a:t> Price ($)</a:t>
                      </a:r>
                      <a:endParaRPr lang="en-US" sz="1400" dirty="0"/>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Jim Jones</a:t>
                      </a:r>
                    </a:p>
                  </a:txBody>
                  <a:tcPr/>
                </a:tc>
                <a:tc>
                  <a:txBody>
                    <a:bodyPr/>
                    <a:lstStyle/>
                    <a:p>
                      <a:r>
                        <a:rPr lang="en-US" dirty="0"/>
                        <a:t>8</a:t>
                      </a:r>
                    </a:p>
                  </a:txBody>
                  <a:tcPr/>
                </a:tc>
                <a:tc>
                  <a:txBody>
                    <a:bodyPr/>
                    <a:lstStyle/>
                    <a:p>
                      <a:r>
                        <a:rPr lang="en-US" dirty="0"/>
                        <a:t>8.03</a:t>
                      </a:r>
                    </a:p>
                  </a:txBody>
                  <a:tcPr/>
                </a:tc>
                <a:tc>
                  <a:txBody>
                    <a:bodyPr/>
                    <a:lstStyle/>
                    <a:p>
                      <a:r>
                        <a:rPr lang="en-US" dirty="0"/>
                        <a:t>A123</a:t>
                      </a:r>
                    </a:p>
                  </a:txBody>
                  <a:tcPr/>
                </a:tc>
                <a:tc>
                  <a:txBody>
                    <a:bodyPr/>
                    <a:lstStyle/>
                    <a:p>
                      <a:r>
                        <a:rPr lang="en-US" dirty="0"/>
                        <a:t>Hammer</a:t>
                      </a:r>
                    </a:p>
                  </a:txBody>
                  <a:tcPr/>
                </a:tc>
                <a:tc>
                  <a:txBody>
                    <a:bodyPr/>
                    <a:lstStyle/>
                    <a:p>
                      <a:r>
                        <a:rPr lang="en-US" dirty="0"/>
                        <a:t>1</a:t>
                      </a:r>
                    </a:p>
                  </a:txBody>
                  <a:tcPr/>
                </a:tc>
                <a:tc>
                  <a:txBody>
                    <a:bodyPr/>
                    <a:lstStyle/>
                    <a:p>
                      <a:r>
                        <a:rPr lang="en-US" dirty="0"/>
                        <a:t>3.55</a:t>
                      </a:r>
                    </a:p>
                  </a:txBody>
                  <a:tcPr/>
                </a:tc>
                <a:extLst>
                  <a:ext uri="{0D108BD9-81ED-4DB2-BD59-A6C34878D82A}">
                    <a16:rowId xmlns:a16="http://schemas.microsoft.com/office/drawing/2014/main" val="10001"/>
                  </a:ext>
                </a:extLst>
              </a:tr>
              <a:tr h="370840">
                <a:tc>
                  <a:txBody>
                    <a:bodyPr/>
                    <a:lstStyle/>
                    <a:p>
                      <a:r>
                        <a:rPr lang="en-US" dirty="0"/>
                        <a:t>1</a:t>
                      </a:r>
                    </a:p>
                  </a:txBody>
                  <a:tcPr/>
                </a:tc>
                <a:tc>
                  <a:txBody>
                    <a:bodyPr/>
                    <a:lstStyle/>
                    <a:p>
                      <a:r>
                        <a:rPr lang="en-US" dirty="0"/>
                        <a:t>Jim Jones</a:t>
                      </a:r>
                    </a:p>
                  </a:txBody>
                  <a:tcPr/>
                </a:tc>
                <a:tc>
                  <a:txBody>
                    <a:bodyPr/>
                    <a:lstStyle/>
                    <a:p>
                      <a:r>
                        <a:rPr lang="en-US" dirty="0"/>
                        <a:t>8</a:t>
                      </a:r>
                    </a:p>
                  </a:txBody>
                  <a:tcPr/>
                </a:tc>
                <a:tc>
                  <a:txBody>
                    <a:bodyPr/>
                    <a:lstStyle/>
                    <a:p>
                      <a:r>
                        <a:rPr lang="en-US" dirty="0"/>
                        <a:t>8.03</a:t>
                      </a:r>
                    </a:p>
                  </a:txBody>
                  <a:tcPr/>
                </a:tc>
                <a:tc>
                  <a:txBody>
                    <a:bodyPr/>
                    <a:lstStyle/>
                    <a:p>
                      <a:r>
                        <a:rPr lang="en-US" dirty="0"/>
                        <a:t>Q34</a:t>
                      </a:r>
                    </a:p>
                  </a:txBody>
                  <a:tcPr/>
                </a:tc>
                <a:tc>
                  <a:txBody>
                    <a:bodyPr/>
                    <a:lstStyle/>
                    <a:p>
                      <a:r>
                        <a:rPr lang="en-US" dirty="0"/>
                        <a:t>Screw Driver</a:t>
                      </a:r>
                    </a:p>
                  </a:txBody>
                  <a:tcPr/>
                </a:tc>
                <a:tc>
                  <a:txBody>
                    <a:bodyPr/>
                    <a:lstStyle/>
                    <a:p>
                      <a:r>
                        <a:rPr lang="en-US" dirty="0"/>
                        <a:t>2</a:t>
                      </a:r>
                    </a:p>
                  </a:txBody>
                  <a:tcPr/>
                </a:tc>
                <a:tc>
                  <a:txBody>
                    <a:bodyPr/>
                    <a:lstStyle/>
                    <a:p>
                      <a:r>
                        <a:rPr lang="en-US" dirty="0"/>
                        <a:t>2.05</a:t>
                      </a:r>
                    </a:p>
                  </a:txBody>
                  <a:tcPr/>
                </a:tc>
                <a:extLst>
                  <a:ext uri="{0D108BD9-81ED-4DB2-BD59-A6C34878D82A}">
                    <a16:rowId xmlns:a16="http://schemas.microsoft.com/office/drawing/2014/main" val="10002"/>
                  </a:ext>
                </a:extLst>
              </a:tr>
              <a:tr h="370840">
                <a:tc>
                  <a:txBody>
                    <a:bodyPr/>
                    <a:lstStyle/>
                    <a:p>
                      <a:r>
                        <a:rPr lang="en-US" dirty="0"/>
                        <a:t>2</a:t>
                      </a:r>
                    </a:p>
                  </a:txBody>
                  <a:tcPr/>
                </a:tc>
                <a:tc>
                  <a:txBody>
                    <a:bodyPr/>
                    <a:lstStyle/>
                    <a:p>
                      <a:r>
                        <a:rPr lang="en-US" dirty="0"/>
                        <a:t>Mike</a:t>
                      </a:r>
                      <a:r>
                        <a:rPr lang="en-US" baseline="0" dirty="0"/>
                        <a:t> </a:t>
                      </a:r>
                      <a:r>
                        <a:rPr lang="en-US" baseline="0" dirty="0" err="1"/>
                        <a:t>Z’Kale</a:t>
                      </a:r>
                      <a:endParaRPr lang="en-US" dirty="0"/>
                    </a:p>
                  </a:txBody>
                  <a:tcPr/>
                </a:tc>
                <a:tc>
                  <a:txBody>
                    <a:bodyPr/>
                    <a:lstStyle/>
                    <a:p>
                      <a:r>
                        <a:rPr lang="en-US" dirty="0"/>
                        <a:t>8</a:t>
                      </a:r>
                    </a:p>
                  </a:txBody>
                  <a:tcPr/>
                </a:tc>
                <a:tc>
                  <a:txBody>
                    <a:bodyPr/>
                    <a:lstStyle/>
                    <a:p>
                      <a:r>
                        <a:rPr lang="en-US" dirty="0"/>
                        <a:t>97.20</a:t>
                      </a:r>
                    </a:p>
                  </a:txBody>
                  <a:tcPr/>
                </a:tc>
                <a:tc>
                  <a:txBody>
                    <a:bodyPr/>
                    <a:lstStyle/>
                    <a:p>
                      <a:r>
                        <a:rPr lang="en-US" dirty="0"/>
                        <a:t>W23</a:t>
                      </a:r>
                    </a:p>
                  </a:txBody>
                  <a:tcPr/>
                </a:tc>
                <a:tc>
                  <a:txBody>
                    <a:bodyPr/>
                    <a:lstStyle/>
                    <a:p>
                      <a:r>
                        <a:rPr lang="en-US" dirty="0"/>
                        <a:t>Hair</a:t>
                      </a:r>
                      <a:r>
                        <a:rPr lang="en-US" baseline="0" dirty="0"/>
                        <a:t> Dryer</a:t>
                      </a:r>
                      <a:endParaRPr lang="en-US" dirty="0"/>
                    </a:p>
                  </a:txBody>
                  <a:tcPr/>
                </a:tc>
                <a:tc>
                  <a:txBody>
                    <a:bodyPr/>
                    <a:lstStyle/>
                    <a:p>
                      <a:r>
                        <a:rPr lang="en-US" dirty="0"/>
                        <a:t>1</a:t>
                      </a:r>
                    </a:p>
                  </a:txBody>
                  <a:tcPr/>
                </a:tc>
                <a:tc>
                  <a:txBody>
                    <a:bodyPr/>
                    <a:lstStyle/>
                    <a:p>
                      <a:r>
                        <a:rPr lang="en-US" dirty="0"/>
                        <a:t>59.25</a:t>
                      </a:r>
                    </a:p>
                  </a:txBody>
                  <a:tcPr/>
                </a:tc>
                <a:extLst>
                  <a:ext uri="{0D108BD9-81ED-4DB2-BD59-A6C34878D82A}">
                    <a16:rowId xmlns:a16="http://schemas.microsoft.com/office/drawing/2014/main" val="10003"/>
                  </a:ext>
                </a:extLst>
              </a:tr>
              <a:tr h="370840">
                <a:tc>
                  <a:txBody>
                    <a:bodyPr/>
                    <a:lstStyle/>
                    <a:p>
                      <a:r>
                        <a:rPr lang="en-US" dirty="0"/>
                        <a:t>2</a:t>
                      </a:r>
                    </a:p>
                  </a:txBody>
                  <a:tcPr/>
                </a:tc>
                <a:tc>
                  <a:txBody>
                    <a:bodyPr/>
                    <a:lstStyle/>
                    <a:p>
                      <a:r>
                        <a:rPr lang="en-US" dirty="0"/>
                        <a:t>Mike </a:t>
                      </a:r>
                      <a:r>
                        <a:rPr lang="en-US" dirty="0" err="1"/>
                        <a:t>Z’Kale</a:t>
                      </a:r>
                      <a:endParaRPr lang="en-US" dirty="0"/>
                    </a:p>
                  </a:txBody>
                  <a:tcPr/>
                </a:tc>
                <a:tc>
                  <a:txBody>
                    <a:bodyPr/>
                    <a:lstStyle/>
                    <a:p>
                      <a:r>
                        <a:rPr lang="en-US" dirty="0"/>
                        <a:t>8</a:t>
                      </a:r>
                    </a:p>
                  </a:txBody>
                  <a:tcPr/>
                </a:tc>
                <a:tc>
                  <a:txBody>
                    <a:bodyPr/>
                    <a:lstStyle/>
                    <a:p>
                      <a:r>
                        <a:rPr lang="en-US" dirty="0"/>
                        <a:t>97.20</a:t>
                      </a:r>
                    </a:p>
                  </a:txBody>
                  <a:tcPr/>
                </a:tc>
                <a:tc>
                  <a:txBody>
                    <a:bodyPr/>
                    <a:lstStyle/>
                    <a:p>
                      <a:r>
                        <a:rPr lang="en-US" dirty="0"/>
                        <a:t>E452</a:t>
                      </a:r>
                    </a:p>
                  </a:txBody>
                  <a:tcPr/>
                </a:tc>
                <a:tc>
                  <a:txBody>
                    <a:bodyPr/>
                    <a:lstStyle/>
                    <a:p>
                      <a:r>
                        <a:rPr lang="en-US" dirty="0"/>
                        <a:t>Cologne</a:t>
                      </a:r>
                    </a:p>
                  </a:txBody>
                  <a:tcPr/>
                </a:tc>
                <a:tc>
                  <a:txBody>
                    <a:bodyPr/>
                    <a:lstStyle/>
                    <a:p>
                      <a:r>
                        <a:rPr lang="en-US" dirty="0"/>
                        <a:t>3</a:t>
                      </a:r>
                    </a:p>
                  </a:txBody>
                  <a:tcPr/>
                </a:tc>
                <a:tc>
                  <a:txBody>
                    <a:bodyPr/>
                    <a:lstStyle/>
                    <a:p>
                      <a:r>
                        <a:rPr lang="en-US" dirty="0"/>
                        <a:t>10.25</a:t>
                      </a:r>
                    </a:p>
                  </a:txBody>
                  <a:tcPr/>
                </a:tc>
                <a:extLst>
                  <a:ext uri="{0D108BD9-81ED-4DB2-BD59-A6C34878D82A}">
                    <a16:rowId xmlns:a16="http://schemas.microsoft.com/office/drawing/2014/main" val="10004"/>
                  </a:ext>
                </a:extLst>
              </a:tr>
            </a:tbl>
          </a:graphicData>
        </a:graphic>
      </p:graphicFrame>
      <p:sp>
        <p:nvSpPr>
          <p:cNvPr id="7" name="Rectangle 6"/>
          <p:cNvSpPr/>
          <p:nvPr/>
        </p:nvSpPr>
        <p:spPr>
          <a:xfrm>
            <a:off x="457200" y="1676400"/>
            <a:ext cx="3886200" cy="685800"/>
          </a:xfrm>
          <a:prstGeom prst="rect">
            <a:avLst/>
          </a:prstGeom>
          <a:gradFill flip="none" rotWithShape="1">
            <a:gsLst>
              <a:gs pos="0">
                <a:schemeClr val="accent5">
                  <a:tint val="50000"/>
                  <a:satMod val="300000"/>
                  <a:alpha val="43000"/>
                </a:schemeClr>
              </a:gs>
              <a:gs pos="35000">
                <a:schemeClr val="accent5">
                  <a:tint val="37000"/>
                  <a:satMod val="300000"/>
                  <a:alpha val="43000"/>
                </a:schemeClr>
              </a:gs>
              <a:gs pos="100000">
                <a:schemeClr val="accent5">
                  <a:tint val="15000"/>
                  <a:satMod val="350000"/>
                  <a:alpha val="43000"/>
                </a:schemeClr>
              </a:gs>
            </a:gsLst>
            <a:lin ang="16200000" scaled="1"/>
            <a:tileRect/>
          </a:gra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8" name="Rectangle 7"/>
          <p:cNvSpPr/>
          <p:nvPr/>
        </p:nvSpPr>
        <p:spPr>
          <a:xfrm>
            <a:off x="457200" y="2438400"/>
            <a:ext cx="3886200" cy="685800"/>
          </a:xfrm>
          <a:prstGeom prst="rect">
            <a:avLst/>
          </a:prstGeom>
          <a:gradFill flip="none" rotWithShape="1">
            <a:gsLst>
              <a:gs pos="0">
                <a:schemeClr val="dk1">
                  <a:shade val="51000"/>
                  <a:satMod val="130000"/>
                  <a:alpha val="50000"/>
                </a:schemeClr>
              </a:gs>
              <a:gs pos="80000">
                <a:schemeClr val="dk1">
                  <a:shade val="93000"/>
                  <a:satMod val="130000"/>
                  <a:alpha val="50000"/>
                </a:schemeClr>
              </a:gs>
              <a:gs pos="100000">
                <a:schemeClr val="dk1">
                  <a:shade val="94000"/>
                  <a:satMod val="135000"/>
                  <a:alpha val="50000"/>
                </a:schemeClr>
              </a:gs>
            </a:gsLst>
            <a:lin ang="16200000" scaled="0"/>
            <a:tileRect/>
          </a:gradFill>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graphicFrame>
        <p:nvGraphicFramePr>
          <p:cNvPr id="9" name="Content Placeholder 3"/>
          <p:cNvGraphicFramePr>
            <a:graphicFrameLocks/>
          </p:cNvGraphicFramePr>
          <p:nvPr>
            <p:extLst>
              <p:ext uri="{D42A27DB-BD31-4B8C-83A1-F6EECF244321}">
                <p14:modId xmlns:p14="http://schemas.microsoft.com/office/powerpoint/2010/main" val="1732365762"/>
              </p:ext>
            </p:extLst>
          </p:nvPr>
        </p:nvGraphicFramePr>
        <p:xfrm>
          <a:off x="152400" y="4038600"/>
          <a:ext cx="3886200" cy="1122680"/>
        </p:xfrm>
        <a:graphic>
          <a:graphicData uri="http://schemas.openxmlformats.org/drawingml/2006/table">
            <a:tbl>
              <a:tblPr firstRow="1" bandRow="1">
                <a:tableStyleId>{5C22544A-7EE6-4342-B048-85BDC9FD1C3A}</a:tableStyleId>
              </a:tblPr>
              <a:tblGrid>
                <a:gridCol w="800100">
                  <a:extLst>
                    <a:ext uri="{9D8B030D-6E8A-4147-A177-3AD203B41FA5}">
                      <a16:colId xmlns:a16="http://schemas.microsoft.com/office/drawing/2014/main" val="20000"/>
                    </a:ext>
                  </a:extLst>
                </a:gridCol>
                <a:gridCol w="1257300">
                  <a:extLst>
                    <a:ext uri="{9D8B030D-6E8A-4147-A177-3AD203B41FA5}">
                      <a16:colId xmlns:a16="http://schemas.microsoft.com/office/drawing/2014/main" val="20001"/>
                    </a:ext>
                  </a:extLst>
                </a:gridCol>
                <a:gridCol w="1028700">
                  <a:extLst>
                    <a:ext uri="{9D8B030D-6E8A-4147-A177-3AD203B41FA5}">
                      <a16:colId xmlns:a16="http://schemas.microsoft.com/office/drawing/2014/main" val="20002"/>
                    </a:ext>
                  </a:extLst>
                </a:gridCol>
                <a:gridCol w="800100">
                  <a:extLst>
                    <a:ext uri="{9D8B030D-6E8A-4147-A177-3AD203B41FA5}">
                      <a16:colId xmlns:a16="http://schemas.microsoft.com/office/drawing/2014/main" val="20003"/>
                    </a:ext>
                  </a:extLst>
                </a:gridCol>
              </a:tblGrid>
              <a:tr h="381000">
                <a:tc>
                  <a:txBody>
                    <a:bodyPr/>
                    <a:lstStyle/>
                    <a:p>
                      <a:r>
                        <a:rPr lang="en-US" sz="1400" dirty="0"/>
                        <a:t>Invoice</a:t>
                      </a:r>
                    </a:p>
                  </a:txBody>
                  <a:tcPr/>
                </a:tc>
                <a:tc>
                  <a:txBody>
                    <a:bodyPr/>
                    <a:lstStyle/>
                    <a:p>
                      <a:r>
                        <a:rPr lang="en-US" sz="1400" dirty="0"/>
                        <a:t>Bill To</a:t>
                      </a:r>
                    </a:p>
                  </a:txBody>
                  <a:tcPr/>
                </a:tc>
                <a:tc>
                  <a:txBody>
                    <a:bodyPr/>
                    <a:lstStyle/>
                    <a:p>
                      <a:r>
                        <a:rPr lang="en-US" sz="1400" dirty="0"/>
                        <a:t>Sales</a:t>
                      </a:r>
                      <a:r>
                        <a:rPr lang="en-US" sz="1400" baseline="0" dirty="0"/>
                        <a:t> %</a:t>
                      </a:r>
                      <a:endParaRPr lang="en-US" sz="1400" dirty="0"/>
                    </a:p>
                  </a:txBody>
                  <a:tcPr/>
                </a:tc>
                <a:tc>
                  <a:txBody>
                    <a:bodyPr/>
                    <a:lstStyle/>
                    <a:p>
                      <a:r>
                        <a:rPr lang="en-US" sz="1400" dirty="0"/>
                        <a:t>Total($)</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Jim Jones</a:t>
                      </a:r>
                    </a:p>
                  </a:txBody>
                  <a:tcPr/>
                </a:tc>
                <a:tc>
                  <a:txBody>
                    <a:bodyPr/>
                    <a:lstStyle/>
                    <a:p>
                      <a:r>
                        <a:rPr lang="en-US" dirty="0"/>
                        <a:t>8</a:t>
                      </a:r>
                    </a:p>
                  </a:txBody>
                  <a:tcPr/>
                </a:tc>
                <a:tc>
                  <a:txBody>
                    <a:bodyPr/>
                    <a:lstStyle/>
                    <a:p>
                      <a:r>
                        <a:rPr lang="en-US" dirty="0"/>
                        <a:t>8.03</a:t>
                      </a:r>
                    </a:p>
                  </a:txBody>
                  <a:tcPr/>
                </a:tc>
                <a:extLst>
                  <a:ext uri="{0D108BD9-81ED-4DB2-BD59-A6C34878D82A}">
                    <a16:rowId xmlns:a16="http://schemas.microsoft.com/office/drawing/2014/main" val="10001"/>
                  </a:ext>
                </a:extLst>
              </a:tr>
              <a:tr h="370840">
                <a:tc>
                  <a:txBody>
                    <a:bodyPr/>
                    <a:lstStyle/>
                    <a:p>
                      <a:r>
                        <a:rPr lang="en-US" dirty="0"/>
                        <a:t>2</a:t>
                      </a:r>
                    </a:p>
                  </a:txBody>
                  <a:tcPr/>
                </a:tc>
                <a:tc>
                  <a:txBody>
                    <a:bodyPr/>
                    <a:lstStyle/>
                    <a:p>
                      <a:r>
                        <a:rPr lang="en-US" dirty="0"/>
                        <a:t>Mike</a:t>
                      </a:r>
                      <a:r>
                        <a:rPr lang="en-US" baseline="0" dirty="0"/>
                        <a:t> </a:t>
                      </a:r>
                      <a:r>
                        <a:rPr lang="en-US" baseline="0" dirty="0" err="1"/>
                        <a:t>Z’Kale</a:t>
                      </a:r>
                      <a:endParaRPr lang="en-US" dirty="0"/>
                    </a:p>
                  </a:txBody>
                  <a:tcPr/>
                </a:tc>
                <a:tc>
                  <a:txBody>
                    <a:bodyPr/>
                    <a:lstStyle/>
                    <a:p>
                      <a:r>
                        <a:rPr lang="en-US" dirty="0"/>
                        <a:t>8</a:t>
                      </a:r>
                    </a:p>
                  </a:txBody>
                  <a:tcPr/>
                </a:tc>
                <a:tc>
                  <a:txBody>
                    <a:bodyPr/>
                    <a:lstStyle/>
                    <a:p>
                      <a:r>
                        <a:rPr lang="en-US" dirty="0"/>
                        <a:t>97.20</a:t>
                      </a:r>
                    </a:p>
                  </a:txBody>
                  <a:tcPr/>
                </a:tc>
                <a:extLst>
                  <a:ext uri="{0D108BD9-81ED-4DB2-BD59-A6C34878D82A}">
                    <a16:rowId xmlns:a16="http://schemas.microsoft.com/office/drawing/2014/main" val="10002"/>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81183627"/>
              </p:ext>
            </p:extLst>
          </p:nvPr>
        </p:nvGraphicFramePr>
        <p:xfrm>
          <a:off x="4191000" y="4038600"/>
          <a:ext cx="4724398" cy="2089209"/>
        </p:xfrm>
        <a:graphic>
          <a:graphicData uri="http://schemas.openxmlformats.org/drawingml/2006/table">
            <a:tbl>
              <a:tblPr firstRow="1" bandRow="1">
                <a:tableStyleId>{5C22544A-7EE6-4342-B048-85BDC9FD1C3A}</a:tableStyleId>
              </a:tblPr>
              <a:tblGrid>
                <a:gridCol w="742281">
                  <a:extLst>
                    <a:ext uri="{9D8B030D-6E8A-4147-A177-3AD203B41FA5}">
                      <a16:colId xmlns:a16="http://schemas.microsoft.com/office/drawing/2014/main" val="20000"/>
                    </a:ext>
                  </a:extLst>
                </a:gridCol>
                <a:gridCol w="742281">
                  <a:extLst>
                    <a:ext uri="{9D8B030D-6E8A-4147-A177-3AD203B41FA5}">
                      <a16:colId xmlns:a16="http://schemas.microsoft.com/office/drawing/2014/main" val="20001"/>
                    </a:ext>
                  </a:extLst>
                </a:gridCol>
                <a:gridCol w="1411037">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gridCol w="1295399">
                  <a:extLst>
                    <a:ext uri="{9D8B030D-6E8A-4147-A177-3AD203B41FA5}">
                      <a16:colId xmlns:a16="http://schemas.microsoft.com/office/drawing/2014/main" val="20004"/>
                    </a:ext>
                  </a:extLst>
                </a:gridCol>
              </a:tblGrid>
              <a:tr h="504250">
                <a:tc>
                  <a:txBody>
                    <a:bodyPr/>
                    <a:lstStyle/>
                    <a:p>
                      <a:r>
                        <a:rPr lang="en-US" sz="1400" dirty="0"/>
                        <a:t>Invoice</a:t>
                      </a:r>
                    </a:p>
                  </a:txBody>
                  <a:tcPr/>
                </a:tc>
                <a:tc>
                  <a:txBody>
                    <a:bodyPr/>
                    <a:lstStyle/>
                    <a:p>
                      <a:r>
                        <a:rPr lang="en-US" sz="1400" dirty="0"/>
                        <a:t>SKU#</a:t>
                      </a:r>
                    </a:p>
                  </a:txBody>
                  <a:tcPr/>
                </a:tc>
                <a:tc>
                  <a:txBody>
                    <a:bodyPr/>
                    <a:lstStyle/>
                    <a:p>
                      <a:r>
                        <a:rPr lang="en-US" sz="1400" dirty="0"/>
                        <a:t>Item</a:t>
                      </a:r>
                      <a:r>
                        <a:rPr lang="en-US" sz="1400" baseline="0" dirty="0"/>
                        <a:t> </a:t>
                      </a:r>
                      <a:endParaRPr lang="en-US" sz="1400" dirty="0"/>
                    </a:p>
                  </a:txBody>
                  <a:tcPr/>
                </a:tc>
                <a:tc>
                  <a:txBody>
                    <a:bodyPr/>
                    <a:lstStyle/>
                    <a:p>
                      <a:r>
                        <a:rPr lang="en-US" sz="1400" dirty="0" err="1"/>
                        <a:t>Qty</a:t>
                      </a:r>
                      <a:endParaRPr lang="en-US" sz="1400" dirty="0"/>
                    </a:p>
                  </a:txBody>
                  <a:tcPr/>
                </a:tc>
                <a:tc>
                  <a:txBody>
                    <a:bodyPr/>
                    <a:lstStyle/>
                    <a:p>
                      <a:r>
                        <a:rPr lang="en-US" sz="1400" dirty="0"/>
                        <a:t>Unit</a:t>
                      </a:r>
                      <a:r>
                        <a:rPr lang="en-US" sz="1400" baseline="0" dirty="0"/>
                        <a:t> Price ($)</a:t>
                      </a:r>
                      <a:endParaRPr lang="en-US" sz="1400" dirty="0"/>
                    </a:p>
                  </a:txBody>
                  <a:tcPr/>
                </a:tc>
                <a:extLst>
                  <a:ext uri="{0D108BD9-81ED-4DB2-BD59-A6C34878D82A}">
                    <a16:rowId xmlns:a16="http://schemas.microsoft.com/office/drawing/2014/main" val="10000"/>
                  </a:ext>
                </a:extLst>
              </a:tr>
              <a:tr h="360885">
                <a:tc>
                  <a:txBody>
                    <a:bodyPr/>
                    <a:lstStyle/>
                    <a:p>
                      <a:r>
                        <a:rPr lang="en-US" dirty="0"/>
                        <a:t>1</a:t>
                      </a:r>
                    </a:p>
                  </a:txBody>
                  <a:tcPr/>
                </a:tc>
                <a:tc>
                  <a:txBody>
                    <a:bodyPr/>
                    <a:lstStyle/>
                    <a:p>
                      <a:r>
                        <a:rPr lang="en-US" dirty="0"/>
                        <a:t>A123</a:t>
                      </a:r>
                    </a:p>
                  </a:txBody>
                  <a:tcPr/>
                </a:tc>
                <a:tc>
                  <a:txBody>
                    <a:bodyPr/>
                    <a:lstStyle/>
                    <a:p>
                      <a:r>
                        <a:rPr lang="en-US" dirty="0"/>
                        <a:t>Hammer</a:t>
                      </a:r>
                    </a:p>
                  </a:txBody>
                  <a:tcPr/>
                </a:tc>
                <a:tc>
                  <a:txBody>
                    <a:bodyPr/>
                    <a:lstStyle/>
                    <a:p>
                      <a:r>
                        <a:rPr lang="en-US" dirty="0"/>
                        <a:t>1</a:t>
                      </a:r>
                    </a:p>
                  </a:txBody>
                  <a:tcPr/>
                </a:tc>
                <a:tc>
                  <a:txBody>
                    <a:bodyPr/>
                    <a:lstStyle/>
                    <a:p>
                      <a:r>
                        <a:rPr lang="en-US" dirty="0"/>
                        <a:t>3.55</a:t>
                      </a:r>
                    </a:p>
                  </a:txBody>
                  <a:tcPr/>
                </a:tc>
                <a:extLst>
                  <a:ext uri="{0D108BD9-81ED-4DB2-BD59-A6C34878D82A}">
                    <a16:rowId xmlns:a16="http://schemas.microsoft.com/office/drawing/2014/main" val="10001"/>
                  </a:ext>
                </a:extLst>
              </a:tr>
              <a:tr h="487679">
                <a:tc>
                  <a:txBody>
                    <a:bodyPr/>
                    <a:lstStyle/>
                    <a:p>
                      <a:r>
                        <a:rPr lang="en-US" dirty="0"/>
                        <a:t>1</a:t>
                      </a:r>
                    </a:p>
                  </a:txBody>
                  <a:tcPr/>
                </a:tc>
                <a:tc>
                  <a:txBody>
                    <a:bodyPr/>
                    <a:lstStyle/>
                    <a:p>
                      <a:r>
                        <a:rPr lang="en-US" dirty="0"/>
                        <a:t>Q34</a:t>
                      </a:r>
                    </a:p>
                  </a:txBody>
                  <a:tcPr/>
                </a:tc>
                <a:tc>
                  <a:txBody>
                    <a:bodyPr/>
                    <a:lstStyle/>
                    <a:p>
                      <a:r>
                        <a:rPr lang="en-US" dirty="0"/>
                        <a:t>Screw Driver</a:t>
                      </a:r>
                    </a:p>
                  </a:txBody>
                  <a:tcPr/>
                </a:tc>
                <a:tc>
                  <a:txBody>
                    <a:bodyPr/>
                    <a:lstStyle/>
                    <a:p>
                      <a:r>
                        <a:rPr lang="en-US" dirty="0"/>
                        <a:t>2</a:t>
                      </a:r>
                    </a:p>
                  </a:txBody>
                  <a:tcPr/>
                </a:tc>
                <a:tc>
                  <a:txBody>
                    <a:bodyPr/>
                    <a:lstStyle/>
                    <a:p>
                      <a:r>
                        <a:rPr lang="en-US" dirty="0"/>
                        <a:t>2.05</a:t>
                      </a:r>
                    </a:p>
                  </a:txBody>
                  <a:tcPr/>
                </a:tc>
                <a:extLst>
                  <a:ext uri="{0D108BD9-81ED-4DB2-BD59-A6C34878D82A}">
                    <a16:rowId xmlns:a16="http://schemas.microsoft.com/office/drawing/2014/main" val="10002"/>
                  </a:ext>
                </a:extLst>
              </a:tr>
              <a:tr h="360885">
                <a:tc>
                  <a:txBody>
                    <a:bodyPr/>
                    <a:lstStyle/>
                    <a:p>
                      <a:r>
                        <a:rPr lang="en-US" dirty="0"/>
                        <a:t>2</a:t>
                      </a:r>
                    </a:p>
                  </a:txBody>
                  <a:tcPr/>
                </a:tc>
                <a:tc>
                  <a:txBody>
                    <a:bodyPr/>
                    <a:lstStyle/>
                    <a:p>
                      <a:r>
                        <a:rPr lang="en-US" dirty="0"/>
                        <a:t>W23</a:t>
                      </a:r>
                    </a:p>
                  </a:txBody>
                  <a:tcPr/>
                </a:tc>
                <a:tc>
                  <a:txBody>
                    <a:bodyPr/>
                    <a:lstStyle/>
                    <a:p>
                      <a:r>
                        <a:rPr lang="en-US" dirty="0"/>
                        <a:t>Hair</a:t>
                      </a:r>
                      <a:r>
                        <a:rPr lang="en-US" baseline="0" dirty="0"/>
                        <a:t> Dryer</a:t>
                      </a:r>
                      <a:endParaRPr lang="en-US" dirty="0"/>
                    </a:p>
                  </a:txBody>
                  <a:tcPr/>
                </a:tc>
                <a:tc>
                  <a:txBody>
                    <a:bodyPr/>
                    <a:lstStyle/>
                    <a:p>
                      <a:r>
                        <a:rPr lang="en-US" dirty="0"/>
                        <a:t>1</a:t>
                      </a:r>
                    </a:p>
                  </a:txBody>
                  <a:tcPr/>
                </a:tc>
                <a:tc>
                  <a:txBody>
                    <a:bodyPr/>
                    <a:lstStyle/>
                    <a:p>
                      <a:r>
                        <a:rPr lang="en-US" dirty="0"/>
                        <a:t>59.25</a:t>
                      </a:r>
                    </a:p>
                  </a:txBody>
                  <a:tcPr/>
                </a:tc>
                <a:extLst>
                  <a:ext uri="{0D108BD9-81ED-4DB2-BD59-A6C34878D82A}">
                    <a16:rowId xmlns:a16="http://schemas.microsoft.com/office/drawing/2014/main" val="10003"/>
                  </a:ext>
                </a:extLst>
              </a:tr>
              <a:tr h="360885">
                <a:tc>
                  <a:txBody>
                    <a:bodyPr/>
                    <a:lstStyle/>
                    <a:p>
                      <a:r>
                        <a:rPr lang="en-US" dirty="0"/>
                        <a:t>2</a:t>
                      </a:r>
                    </a:p>
                  </a:txBody>
                  <a:tcPr/>
                </a:tc>
                <a:tc>
                  <a:txBody>
                    <a:bodyPr/>
                    <a:lstStyle/>
                    <a:p>
                      <a:r>
                        <a:rPr lang="en-US" dirty="0"/>
                        <a:t>E452</a:t>
                      </a:r>
                    </a:p>
                  </a:txBody>
                  <a:tcPr/>
                </a:tc>
                <a:tc>
                  <a:txBody>
                    <a:bodyPr/>
                    <a:lstStyle/>
                    <a:p>
                      <a:r>
                        <a:rPr lang="en-US" dirty="0"/>
                        <a:t>Cologne</a:t>
                      </a:r>
                    </a:p>
                  </a:txBody>
                  <a:tcPr/>
                </a:tc>
                <a:tc>
                  <a:txBody>
                    <a:bodyPr/>
                    <a:lstStyle/>
                    <a:p>
                      <a:r>
                        <a:rPr lang="en-US" dirty="0"/>
                        <a:t>3</a:t>
                      </a:r>
                    </a:p>
                  </a:txBody>
                  <a:tcPr/>
                </a:tc>
                <a:tc>
                  <a:txBody>
                    <a:bodyPr/>
                    <a:lstStyle/>
                    <a:p>
                      <a:r>
                        <a:rPr lang="en-US" dirty="0"/>
                        <a:t>10.25</a:t>
                      </a:r>
                    </a:p>
                  </a:txBody>
                  <a:tcPr/>
                </a:tc>
                <a:extLst>
                  <a:ext uri="{0D108BD9-81ED-4DB2-BD59-A6C34878D82A}">
                    <a16:rowId xmlns:a16="http://schemas.microsoft.com/office/drawing/2014/main" val="10004"/>
                  </a:ext>
                </a:extLst>
              </a:tr>
            </a:tbl>
          </a:graphicData>
        </a:graphic>
      </p:graphicFrame>
      <p:sp>
        <p:nvSpPr>
          <p:cNvPr id="11" name="TextBox 10"/>
          <p:cNvSpPr txBox="1"/>
          <p:nvPr/>
        </p:nvSpPr>
        <p:spPr>
          <a:xfrm>
            <a:off x="3276600" y="3352800"/>
            <a:ext cx="3058800" cy="369332"/>
          </a:xfrm>
          <a:prstGeom prst="rect">
            <a:avLst/>
          </a:prstGeom>
          <a:noFill/>
        </p:spPr>
        <p:txBody>
          <a:bodyPr wrap="none" rtlCol="0">
            <a:spAutoFit/>
          </a:bodyPr>
          <a:lstStyle/>
          <a:p>
            <a:r>
              <a:rPr lang="en-US" dirty="0"/>
              <a:t>Normalize to avoid duplication</a:t>
            </a:r>
          </a:p>
        </p:txBody>
      </p:sp>
    </p:spTree>
    <p:extLst>
      <p:ext uri="{BB962C8B-B14F-4D97-AF65-F5344CB8AC3E}">
        <p14:creationId xmlns:p14="http://schemas.microsoft.com/office/powerpoint/2010/main" val="689418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33400" y="3048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a:t>Tidy Data: Not all tables are created equal</a:t>
            </a:r>
          </a:p>
        </p:txBody>
      </p:sp>
      <p:graphicFrame>
        <p:nvGraphicFramePr>
          <p:cNvPr id="9" name="Table 8"/>
          <p:cNvGraphicFramePr>
            <a:graphicFrameLocks noGrp="1"/>
          </p:cNvGraphicFramePr>
          <p:nvPr>
            <p:extLst>
              <p:ext uri="{D42A27DB-BD31-4B8C-83A1-F6EECF244321}">
                <p14:modId xmlns:p14="http://schemas.microsoft.com/office/powerpoint/2010/main" val="2428299805"/>
              </p:ext>
            </p:extLst>
          </p:nvPr>
        </p:nvGraphicFramePr>
        <p:xfrm>
          <a:off x="609600" y="1371600"/>
          <a:ext cx="6096000" cy="148336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r>
                        <a:rPr lang="en-US" dirty="0"/>
                        <a:t>Category</a:t>
                      </a:r>
                    </a:p>
                  </a:txBody>
                  <a:tcPr/>
                </a:tc>
                <a:tc>
                  <a:txBody>
                    <a:bodyPr/>
                    <a:lstStyle/>
                    <a:p>
                      <a:r>
                        <a:rPr lang="en-US" dirty="0"/>
                        <a:t>Quarter</a:t>
                      </a:r>
                    </a:p>
                  </a:txBody>
                  <a:tcPr/>
                </a:tc>
                <a:tc>
                  <a:txBody>
                    <a:bodyPr/>
                    <a:lstStyle/>
                    <a:p>
                      <a:r>
                        <a:rPr lang="en-US" dirty="0"/>
                        <a:t>Year</a:t>
                      </a:r>
                    </a:p>
                  </a:txBody>
                  <a:tcPr/>
                </a:tc>
                <a:tc>
                  <a:txBody>
                    <a:bodyPr/>
                    <a:lstStyle/>
                    <a:p>
                      <a:r>
                        <a:rPr lang="en-US" dirty="0"/>
                        <a:t>#Hits</a:t>
                      </a:r>
                    </a:p>
                  </a:txBody>
                  <a:tcPr/>
                </a:tc>
                <a:extLst>
                  <a:ext uri="{0D108BD9-81ED-4DB2-BD59-A6C34878D82A}">
                    <a16:rowId xmlns:a16="http://schemas.microsoft.com/office/drawing/2014/main" val="10000"/>
                  </a:ext>
                </a:extLst>
              </a:tr>
              <a:tr h="370840">
                <a:tc>
                  <a:txBody>
                    <a:bodyPr/>
                    <a:lstStyle/>
                    <a:p>
                      <a:r>
                        <a:rPr lang="en-US" dirty="0"/>
                        <a:t>Comedy</a:t>
                      </a:r>
                    </a:p>
                  </a:txBody>
                  <a:tcPr/>
                </a:tc>
                <a:tc>
                  <a:txBody>
                    <a:bodyPr/>
                    <a:lstStyle/>
                    <a:p>
                      <a:r>
                        <a:rPr lang="en-US" dirty="0"/>
                        <a:t>Q1</a:t>
                      </a:r>
                    </a:p>
                  </a:txBody>
                  <a:tcPr/>
                </a:tc>
                <a:tc>
                  <a:txBody>
                    <a:bodyPr/>
                    <a:lstStyle/>
                    <a:p>
                      <a:r>
                        <a:rPr lang="en-US" dirty="0"/>
                        <a:t>2014</a:t>
                      </a:r>
                    </a:p>
                  </a:txBody>
                  <a:tcPr/>
                </a:tc>
                <a:tc>
                  <a:txBody>
                    <a:bodyPr/>
                    <a:lstStyle/>
                    <a:p>
                      <a:r>
                        <a:rPr lang="en-US" dirty="0"/>
                        <a:t>2</a:t>
                      </a:r>
                    </a:p>
                  </a:txBody>
                  <a:tcPr/>
                </a:tc>
                <a:extLst>
                  <a:ext uri="{0D108BD9-81ED-4DB2-BD59-A6C34878D82A}">
                    <a16:rowId xmlns:a16="http://schemas.microsoft.com/office/drawing/2014/main" val="10001"/>
                  </a:ext>
                </a:extLst>
              </a:tr>
              <a:tr h="370840">
                <a:tc>
                  <a:txBody>
                    <a:bodyPr/>
                    <a:lstStyle/>
                    <a:p>
                      <a:r>
                        <a:rPr lang="en-US" dirty="0"/>
                        <a:t>Thriller</a:t>
                      </a:r>
                    </a:p>
                  </a:txBody>
                  <a:tcPr/>
                </a:tc>
                <a:tc>
                  <a:txBody>
                    <a:bodyPr/>
                    <a:lstStyle/>
                    <a:p>
                      <a:r>
                        <a:rPr lang="en-US" dirty="0"/>
                        <a:t>Q1</a:t>
                      </a:r>
                    </a:p>
                  </a:txBody>
                  <a:tcPr/>
                </a:tc>
                <a:tc>
                  <a:txBody>
                    <a:bodyPr/>
                    <a:lstStyle/>
                    <a:p>
                      <a:r>
                        <a:rPr lang="en-US" dirty="0"/>
                        <a:t>2014</a:t>
                      </a:r>
                    </a:p>
                  </a:txBody>
                  <a:tcPr/>
                </a:tc>
                <a:tc>
                  <a:txBody>
                    <a:bodyPr/>
                    <a:lstStyle/>
                    <a:p>
                      <a:r>
                        <a:rPr lang="en-US" dirty="0"/>
                        <a:t>1</a:t>
                      </a:r>
                    </a:p>
                  </a:txBody>
                  <a:tcPr/>
                </a:tc>
                <a:extLst>
                  <a:ext uri="{0D108BD9-81ED-4DB2-BD59-A6C34878D82A}">
                    <a16:rowId xmlns:a16="http://schemas.microsoft.com/office/drawing/2014/main" val="10002"/>
                  </a:ext>
                </a:extLst>
              </a:tr>
              <a:tr h="370840">
                <a:tc>
                  <a:txBody>
                    <a:bodyPr/>
                    <a:lstStyle/>
                    <a:p>
                      <a:r>
                        <a:rPr lang="en-US" dirty="0"/>
                        <a:t>Action</a:t>
                      </a:r>
                    </a:p>
                  </a:txBody>
                  <a:tcPr/>
                </a:tc>
                <a:tc>
                  <a:txBody>
                    <a:bodyPr/>
                    <a:lstStyle/>
                    <a:p>
                      <a:r>
                        <a:rPr lang="en-US" dirty="0"/>
                        <a:t>Q1</a:t>
                      </a:r>
                    </a:p>
                  </a:txBody>
                  <a:tcPr/>
                </a:tc>
                <a:tc>
                  <a:txBody>
                    <a:bodyPr/>
                    <a:lstStyle/>
                    <a:p>
                      <a:r>
                        <a:rPr lang="en-US" dirty="0"/>
                        <a:t>2014</a:t>
                      </a:r>
                    </a:p>
                  </a:txBody>
                  <a:tcPr/>
                </a:tc>
                <a:tc>
                  <a:txBody>
                    <a:bodyPr/>
                    <a:lstStyle/>
                    <a:p>
                      <a:r>
                        <a:rPr lang="en-US" dirty="0"/>
                        <a:t>0</a:t>
                      </a:r>
                    </a:p>
                  </a:txBody>
                  <a:tcPr/>
                </a:tc>
                <a:extLst>
                  <a:ext uri="{0D108BD9-81ED-4DB2-BD59-A6C34878D82A}">
                    <a16:rowId xmlns:a16="http://schemas.microsoft.com/office/drawing/2014/main" val="10003"/>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3102638016"/>
              </p:ext>
            </p:extLst>
          </p:nvPr>
        </p:nvGraphicFramePr>
        <p:xfrm>
          <a:off x="762000" y="1524000"/>
          <a:ext cx="6096000" cy="148336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r>
                        <a:rPr lang="en-US" dirty="0"/>
                        <a:t>Category</a:t>
                      </a:r>
                    </a:p>
                  </a:txBody>
                  <a:tcPr/>
                </a:tc>
                <a:tc>
                  <a:txBody>
                    <a:bodyPr/>
                    <a:lstStyle/>
                    <a:p>
                      <a:r>
                        <a:rPr lang="en-US" dirty="0"/>
                        <a:t>Quarter</a:t>
                      </a:r>
                    </a:p>
                  </a:txBody>
                  <a:tcPr/>
                </a:tc>
                <a:tc>
                  <a:txBody>
                    <a:bodyPr/>
                    <a:lstStyle/>
                    <a:p>
                      <a:r>
                        <a:rPr lang="en-US" dirty="0"/>
                        <a:t>Year</a:t>
                      </a:r>
                    </a:p>
                  </a:txBody>
                  <a:tcPr/>
                </a:tc>
                <a:tc>
                  <a:txBody>
                    <a:bodyPr/>
                    <a:lstStyle/>
                    <a:p>
                      <a:r>
                        <a:rPr lang="en-US" dirty="0"/>
                        <a:t>#Hits</a:t>
                      </a:r>
                    </a:p>
                  </a:txBody>
                  <a:tcPr/>
                </a:tc>
                <a:extLst>
                  <a:ext uri="{0D108BD9-81ED-4DB2-BD59-A6C34878D82A}">
                    <a16:rowId xmlns:a16="http://schemas.microsoft.com/office/drawing/2014/main" val="10000"/>
                  </a:ext>
                </a:extLst>
              </a:tr>
              <a:tr h="370840">
                <a:tc>
                  <a:txBody>
                    <a:bodyPr/>
                    <a:lstStyle/>
                    <a:p>
                      <a:r>
                        <a:rPr lang="en-US" dirty="0"/>
                        <a:t>Comedy</a:t>
                      </a:r>
                    </a:p>
                  </a:txBody>
                  <a:tcPr/>
                </a:tc>
                <a:tc>
                  <a:txBody>
                    <a:bodyPr/>
                    <a:lstStyle/>
                    <a:p>
                      <a:r>
                        <a:rPr lang="en-US" dirty="0"/>
                        <a:t>Q1</a:t>
                      </a:r>
                    </a:p>
                  </a:txBody>
                  <a:tcPr/>
                </a:tc>
                <a:tc>
                  <a:txBody>
                    <a:bodyPr/>
                    <a:lstStyle/>
                    <a:p>
                      <a:r>
                        <a:rPr lang="en-US" dirty="0"/>
                        <a:t>2014</a:t>
                      </a:r>
                    </a:p>
                  </a:txBody>
                  <a:tcPr/>
                </a:tc>
                <a:tc>
                  <a:txBody>
                    <a:bodyPr/>
                    <a:lstStyle/>
                    <a:p>
                      <a:r>
                        <a:rPr lang="en-US" dirty="0"/>
                        <a:t>2</a:t>
                      </a:r>
                    </a:p>
                  </a:txBody>
                  <a:tcPr/>
                </a:tc>
                <a:extLst>
                  <a:ext uri="{0D108BD9-81ED-4DB2-BD59-A6C34878D82A}">
                    <a16:rowId xmlns:a16="http://schemas.microsoft.com/office/drawing/2014/main" val="10001"/>
                  </a:ext>
                </a:extLst>
              </a:tr>
              <a:tr h="370840">
                <a:tc>
                  <a:txBody>
                    <a:bodyPr/>
                    <a:lstStyle/>
                    <a:p>
                      <a:r>
                        <a:rPr lang="en-US" dirty="0"/>
                        <a:t>Thriller</a:t>
                      </a:r>
                    </a:p>
                  </a:txBody>
                  <a:tcPr/>
                </a:tc>
                <a:tc>
                  <a:txBody>
                    <a:bodyPr/>
                    <a:lstStyle/>
                    <a:p>
                      <a:r>
                        <a:rPr lang="en-US" dirty="0"/>
                        <a:t>Q1</a:t>
                      </a:r>
                    </a:p>
                  </a:txBody>
                  <a:tcPr/>
                </a:tc>
                <a:tc>
                  <a:txBody>
                    <a:bodyPr/>
                    <a:lstStyle/>
                    <a:p>
                      <a:r>
                        <a:rPr lang="en-US" dirty="0"/>
                        <a:t>2014</a:t>
                      </a:r>
                    </a:p>
                  </a:txBody>
                  <a:tcPr/>
                </a:tc>
                <a:tc>
                  <a:txBody>
                    <a:bodyPr/>
                    <a:lstStyle/>
                    <a:p>
                      <a:r>
                        <a:rPr lang="en-US" dirty="0"/>
                        <a:t>1</a:t>
                      </a:r>
                    </a:p>
                  </a:txBody>
                  <a:tcPr/>
                </a:tc>
                <a:extLst>
                  <a:ext uri="{0D108BD9-81ED-4DB2-BD59-A6C34878D82A}">
                    <a16:rowId xmlns:a16="http://schemas.microsoft.com/office/drawing/2014/main" val="10002"/>
                  </a:ext>
                </a:extLst>
              </a:tr>
              <a:tr h="370840">
                <a:tc>
                  <a:txBody>
                    <a:bodyPr/>
                    <a:lstStyle/>
                    <a:p>
                      <a:r>
                        <a:rPr lang="en-US" dirty="0"/>
                        <a:t>Action</a:t>
                      </a:r>
                    </a:p>
                  </a:txBody>
                  <a:tcPr/>
                </a:tc>
                <a:tc>
                  <a:txBody>
                    <a:bodyPr/>
                    <a:lstStyle/>
                    <a:p>
                      <a:r>
                        <a:rPr lang="en-US" dirty="0"/>
                        <a:t>Q1</a:t>
                      </a:r>
                    </a:p>
                  </a:txBody>
                  <a:tcPr/>
                </a:tc>
                <a:tc>
                  <a:txBody>
                    <a:bodyPr/>
                    <a:lstStyle/>
                    <a:p>
                      <a:r>
                        <a:rPr lang="en-US" dirty="0"/>
                        <a:t>2014</a:t>
                      </a:r>
                    </a:p>
                  </a:txBody>
                  <a:tcPr/>
                </a:tc>
                <a:tc>
                  <a:txBody>
                    <a:bodyPr/>
                    <a:lstStyle/>
                    <a:p>
                      <a:r>
                        <a:rPr lang="en-US" dirty="0"/>
                        <a:t>0</a:t>
                      </a:r>
                    </a:p>
                  </a:txBody>
                  <a:tcPr/>
                </a:tc>
                <a:extLst>
                  <a:ext uri="{0D108BD9-81ED-4DB2-BD59-A6C34878D82A}">
                    <a16:rowId xmlns:a16="http://schemas.microsoft.com/office/drawing/2014/main" val="10003"/>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98384190"/>
              </p:ext>
            </p:extLst>
          </p:nvPr>
        </p:nvGraphicFramePr>
        <p:xfrm>
          <a:off x="990600" y="1752600"/>
          <a:ext cx="6096000" cy="148336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r>
                        <a:rPr lang="en-US" dirty="0"/>
                        <a:t>Category</a:t>
                      </a:r>
                    </a:p>
                  </a:txBody>
                  <a:tcPr/>
                </a:tc>
                <a:tc>
                  <a:txBody>
                    <a:bodyPr/>
                    <a:lstStyle/>
                    <a:p>
                      <a:r>
                        <a:rPr lang="en-US" dirty="0"/>
                        <a:t>Quarter</a:t>
                      </a:r>
                    </a:p>
                  </a:txBody>
                  <a:tcPr/>
                </a:tc>
                <a:tc>
                  <a:txBody>
                    <a:bodyPr/>
                    <a:lstStyle/>
                    <a:p>
                      <a:r>
                        <a:rPr lang="en-US" dirty="0"/>
                        <a:t>Year</a:t>
                      </a:r>
                    </a:p>
                  </a:txBody>
                  <a:tcPr/>
                </a:tc>
                <a:tc>
                  <a:txBody>
                    <a:bodyPr/>
                    <a:lstStyle/>
                    <a:p>
                      <a:r>
                        <a:rPr lang="en-US" dirty="0"/>
                        <a:t>#Hits</a:t>
                      </a:r>
                    </a:p>
                  </a:txBody>
                  <a:tcPr/>
                </a:tc>
                <a:extLst>
                  <a:ext uri="{0D108BD9-81ED-4DB2-BD59-A6C34878D82A}">
                    <a16:rowId xmlns:a16="http://schemas.microsoft.com/office/drawing/2014/main" val="10000"/>
                  </a:ext>
                </a:extLst>
              </a:tr>
              <a:tr h="370840">
                <a:tc>
                  <a:txBody>
                    <a:bodyPr/>
                    <a:lstStyle/>
                    <a:p>
                      <a:r>
                        <a:rPr lang="en-US" dirty="0"/>
                        <a:t>Comedy</a:t>
                      </a:r>
                    </a:p>
                  </a:txBody>
                  <a:tcPr/>
                </a:tc>
                <a:tc>
                  <a:txBody>
                    <a:bodyPr/>
                    <a:lstStyle/>
                    <a:p>
                      <a:r>
                        <a:rPr lang="en-US" dirty="0"/>
                        <a:t>Q1</a:t>
                      </a:r>
                    </a:p>
                  </a:txBody>
                  <a:tcPr/>
                </a:tc>
                <a:tc>
                  <a:txBody>
                    <a:bodyPr/>
                    <a:lstStyle/>
                    <a:p>
                      <a:r>
                        <a:rPr lang="en-US" dirty="0"/>
                        <a:t>2014</a:t>
                      </a:r>
                    </a:p>
                  </a:txBody>
                  <a:tcPr/>
                </a:tc>
                <a:tc>
                  <a:txBody>
                    <a:bodyPr/>
                    <a:lstStyle/>
                    <a:p>
                      <a:r>
                        <a:rPr lang="en-US" dirty="0"/>
                        <a:t>2</a:t>
                      </a:r>
                    </a:p>
                  </a:txBody>
                  <a:tcPr/>
                </a:tc>
                <a:extLst>
                  <a:ext uri="{0D108BD9-81ED-4DB2-BD59-A6C34878D82A}">
                    <a16:rowId xmlns:a16="http://schemas.microsoft.com/office/drawing/2014/main" val="10001"/>
                  </a:ext>
                </a:extLst>
              </a:tr>
              <a:tr h="370840">
                <a:tc>
                  <a:txBody>
                    <a:bodyPr/>
                    <a:lstStyle/>
                    <a:p>
                      <a:r>
                        <a:rPr lang="en-US" dirty="0"/>
                        <a:t>Thriller</a:t>
                      </a:r>
                    </a:p>
                  </a:txBody>
                  <a:tcPr/>
                </a:tc>
                <a:tc>
                  <a:txBody>
                    <a:bodyPr/>
                    <a:lstStyle/>
                    <a:p>
                      <a:r>
                        <a:rPr lang="en-US" dirty="0"/>
                        <a:t>Q1</a:t>
                      </a:r>
                    </a:p>
                  </a:txBody>
                  <a:tcPr/>
                </a:tc>
                <a:tc>
                  <a:txBody>
                    <a:bodyPr/>
                    <a:lstStyle/>
                    <a:p>
                      <a:r>
                        <a:rPr lang="en-US" dirty="0"/>
                        <a:t>2014</a:t>
                      </a:r>
                    </a:p>
                  </a:txBody>
                  <a:tcPr/>
                </a:tc>
                <a:tc>
                  <a:txBody>
                    <a:bodyPr/>
                    <a:lstStyle/>
                    <a:p>
                      <a:r>
                        <a:rPr lang="en-US" dirty="0"/>
                        <a:t>1</a:t>
                      </a:r>
                    </a:p>
                  </a:txBody>
                  <a:tcPr/>
                </a:tc>
                <a:extLst>
                  <a:ext uri="{0D108BD9-81ED-4DB2-BD59-A6C34878D82A}">
                    <a16:rowId xmlns:a16="http://schemas.microsoft.com/office/drawing/2014/main" val="10002"/>
                  </a:ext>
                </a:extLst>
              </a:tr>
              <a:tr h="370840">
                <a:tc>
                  <a:txBody>
                    <a:bodyPr/>
                    <a:lstStyle/>
                    <a:p>
                      <a:r>
                        <a:rPr lang="en-US" dirty="0"/>
                        <a:t>Action</a:t>
                      </a:r>
                    </a:p>
                  </a:txBody>
                  <a:tcPr/>
                </a:tc>
                <a:tc>
                  <a:txBody>
                    <a:bodyPr/>
                    <a:lstStyle/>
                    <a:p>
                      <a:r>
                        <a:rPr lang="en-US" dirty="0"/>
                        <a:t>Q1</a:t>
                      </a:r>
                    </a:p>
                  </a:txBody>
                  <a:tcPr/>
                </a:tc>
                <a:tc>
                  <a:txBody>
                    <a:bodyPr/>
                    <a:lstStyle/>
                    <a:p>
                      <a:r>
                        <a:rPr lang="en-US" dirty="0"/>
                        <a:t>2014</a:t>
                      </a:r>
                    </a:p>
                  </a:txBody>
                  <a:tcPr/>
                </a:tc>
                <a:tc>
                  <a:txBody>
                    <a:bodyPr/>
                    <a:lstStyle/>
                    <a:p>
                      <a:r>
                        <a:rPr lang="en-US" dirty="0"/>
                        <a:t>0</a:t>
                      </a:r>
                    </a:p>
                  </a:txBody>
                  <a:tcPr/>
                </a:tc>
                <a:extLst>
                  <a:ext uri="{0D108BD9-81ED-4DB2-BD59-A6C34878D82A}">
                    <a16:rowId xmlns:a16="http://schemas.microsoft.com/office/drawing/2014/main" val="10003"/>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310998662"/>
              </p:ext>
            </p:extLst>
          </p:nvPr>
        </p:nvGraphicFramePr>
        <p:xfrm>
          <a:off x="609600" y="3505200"/>
          <a:ext cx="6096000" cy="259588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r>
                        <a:rPr lang="en-US" dirty="0"/>
                        <a:t>Category</a:t>
                      </a:r>
                    </a:p>
                  </a:txBody>
                  <a:tcPr/>
                </a:tc>
                <a:tc>
                  <a:txBody>
                    <a:bodyPr/>
                    <a:lstStyle/>
                    <a:p>
                      <a:r>
                        <a:rPr lang="en-US" dirty="0"/>
                        <a:t>Quarter</a:t>
                      </a:r>
                    </a:p>
                  </a:txBody>
                  <a:tcPr/>
                </a:tc>
                <a:tc>
                  <a:txBody>
                    <a:bodyPr/>
                    <a:lstStyle/>
                    <a:p>
                      <a:r>
                        <a:rPr lang="en-US" dirty="0"/>
                        <a:t>Year</a:t>
                      </a:r>
                    </a:p>
                  </a:txBody>
                  <a:tcPr/>
                </a:tc>
                <a:tc>
                  <a:txBody>
                    <a:bodyPr/>
                    <a:lstStyle/>
                    <a:p>
                      <a:r>
                        <a:rPr lang="en-US" dirty="0"/>
                        <a:t>#Hits</a:t>
                      </a:r>
                    </a:p>
                  </a:txBody>
                  <a:tcPr/>
                </a:tc>
                <a:extLst>
                  <a:ext uri="{0D108BD9-81ED-4DB2-BD59-A6C34878D82A}">
                    <a16:rowId xmlns:a16="http://schemas.microsoft.com/office/drawing/2014/main" val="10000"/>
                  </a:ext>
                </a:extLst>
              </a:tr>
              <a:tr h="370840">
                <a:tc>
                  <a:txBody>
                    <a:bodyPr/>
                    <a:lstStyle/>
                    <a:p>
                      <a:r>
                        <a:rPr lang="en-US" dirty="0"/>
                        <a:t>Comedy</a:t>
                      </a:r>
                    </a:p>
                  </a:txBody>
                  <a:tcPr/>
                </a:tc>
                <a:tc>
                  <a:txBody>
                    <a:bodyPr/>
                    <a:lstStyle/>
                    <a:p>
                      <a:r>
                        <a:rPr lang="en-US" dirty="0"/>
                        <a:t>Q1</a:t>
                      </a:r>
                    </a:p>
                  </a:txBody>
                  <a:tcPr/>
                </a:tc>
                <a:tc>
                  <a:txBody>
                    <a:bodyPr/>
                    <a:lstStyle/>
                    <a:p>
                      <a:r>
                        <a:rPr lang="en-US" dirty="0"/>
                        <a:t>2014</a:t>
                      </a:r>
                    </a:p>
                  </a:txBody>
                  <a:tcPr/>
                </a:tc>
                <a:tc>
                  <a:txBody>
                    <a:bodyPr/>
                    <a:lstStyle/>
                    <a:p>
                      <a:r>
                        <a:rPr lang="en-US" dirty="0"/>
                        <a:t>2</a:t>
                      </a:r>
                    </a:p>
                  </a:txBody>
                  <a:tcPr/>
                </a:tc>
                <a:extLst>
                  <a:ext uri="{0D108BD9-81ED-4DB2-BD59-A6C34878D82A}">
                    <a16:rowId xmlns:a16="http://schemas.microsoft.com/office/drawing/2014/main" val="10001"/>
                  </a:ext>
                </a:extLst>
              </a:tr>
              <a:tr h="370840">
                <a:tc>
                  <a:txBody>
                    <a:bodyPr/>
                    <a:lstStyle/>
                    <a:p>
                      <a:r>
                        <a:rPr lang="en-US" dirty="0"/>
                        <a:t>Thriller</a:t>
                      </a:r>
                    </a:p>
                  </a:txBody>
                  <a:tcPr/>
                </a:tc>
                <a:tc>
                  <a:txBody>
                    <a:bodyPr/>
                    <a:lstStyle/>
                    <a:p>
                      <a:r>
                        <a:rPr lang="en-US" dirty="0"/>
                        <a:t>Q1</a:t>
                      </a:r>
                    </a:p>
                  </a:txBody>
                  <a:tcPr/>
                </a:tc>
                <a:tc>
                  <a:txBody>
                    <a:bodyPr/>
                    <a:lstStyle/>
                    <a:p>
                      <a:r>
                        <a:rPr lang="en-US" dirty="0"/>
                        <a:t>2014</a:t>
                      </a:r>
                    </a:p>
                  </a:txBody>
                  <a:tcPr/>
                </a:tc>
                <a:tc>
                  <a:txBody>
                    <a:bodyPr/>
                    <a:lstStyle/>
                    <a:p>
                      <a:r>
                        <a:rPr lang="en-US" dirty="0"/>
                        <a:t>1</a:t>
                      </a:r>
                    </a:p>
                  </a:txBody>
                  <a:tcPr/>
                </a:tc>
                <a:extLst>
                  <a:ext uri="{0D108BD9-81ED-4DB2-BD59-A6C34878D82A}">
                    <a16:rowId xmlns:a16="http://schemas.microsoft.com/office/drawing/2014/main" val="10002"/>
                  </a:ext>
                </a:extLst>
              </a:tr>
              <a:tr h="370840">
                <a:tc>
                  <a:txBody>
                    <a:bodyPr/>
                    <a:lstStyle/>
                    <a:p>
                      <a:r>
                        <a:rPr lang="en-US" dirty="0"/>
                        <a:t>Action</a:t>
                      </a:r>
                    </a:p>
                  </a:txBody>
                  <a:tcPr/>
                </a:tc>
                <a:tc>
                  <a:txBody>
                    <a:bodyPr/>
                    <a:lstStyle/>
                    <a:p>
                      <a:r>
                        <a:rPr lang="en-US" dirty="0"/>
                        <a:t>Q1</a:t>
                      </a:r>
                    </a:p>
                  </a:txBody>
                  <a:tcPr/>
                </a:tc>
                <a:tc>
                  <a:txBody>
                    <a:bodyPr/>
                    <a:lstStyle/>
                    <a:p>
                      <a:r>
                        <a:rPr lang="en-US" dirty="0"/>
                        <a:t>2014</a:t>
                      </a:r>
                    </a:p>
                  </a:txBody>
                  <a:tcPr/>
                </a:tc>
                <a:tc>
                  <a:txBody>
                    <a:bodyPr/>
                    <a:lstStyle/>
                    <a:p>
                      <a:r>
                        <a:rPr lang="en-US" dirty="0"/>
                        <a:t>0</a:t>
                      </a:r>
                    </a:p>
                  </a:txBody>
                  <a:tcPr/>
                </a:tc>
                <a:extLst>
                  <a:ext uri="{0D108BD9-81ED-4DB2-BD59-A6C34878D82A}">
                    <a16:rowId xmlns:a16="http://schemas.microsoft.com/office/drawing/2014/main" val="10003"/>
                  </a:ext>
                </a:extLst>
              </a:tr>
              <a:tr h="370840">
                <a:tc>
                  <a:txBody>
                    <a:bodyPr/>
                    <a:lstStyle/>
                    <a:p>
                      <a:r>
                        <a:rPr lang="en-US" dirty="0"/>
                        <a:t>Comedy</a:t>
                      </a:r>
                    </a:p>
                  </a:txBody>
                  <a:tcPr/>
                </a:tc>
                <a:tc>
                  <a:txBody>
                    <a:bodyPr/>
                    <a:lstStyle/>
                    <a:p>
                      <a:r>
                        <a:rPr lang="en-US" dirty="0"/>
                        <a:t>Q1</a:t>
                      </a:r>
                    </a:p>
                  </a:txBody>
                  <a:tcPr/>
                </a:tc>
                <a:tc>
                  <a:txBody>
                    <a:bodyPr/>
                    <a:lstStyle/>
                    <a:p>
                      <a:r>
                        <a:rPr lang="en-US" dirty="0"/>
                        <a:t>2014</a:t>
                      </a:r>
                    </a:p>
                  </a:txBody>
                  <a:tcPr/>
                </a:tc>
                <a:tc>
                  <a:txBody>
                    <a:bodyPr/>
                    <a:lstStyle/>
                    <a:p>
                      <a:r>
                        <a:rPr lang="en-US" dirty="0"/>
                        <a:t>2</a:t>
                      </a:r>
                    </a:p>
                  </a:txBody>
                  <a:tcPr/>
                </a:tc>
                <a:extLst>
                  <a:ext uri="{0D108BD9-81ED-4DB2-BD59-A6C34878D82A}">
                    <a16:rowId xmlns:a16="http://schemas.microsoft.com/office/drawing/2014/main" val="10004"/>
                  </a:ext>
                </a:extLst>
              </a:tr>
              <a:tr h="370840">
                <a:tc>
                  <a:txBody>
                    <a:bodyPr/>
                    <a:lstStyle/>
                    <a:p>
                      <a:r>
                        <a:rPr lang="en-US" dirty="0"/>
                        <a:t>Thriller</a:t>
                      </a:r>
                    </a:p>
                  </a:txBody>
                  <a:tcPr/>
                </a:tc>
                <a:tc>
                  <a:txBody>
                    <a:bodyPr/>
                    <a:lstStyle/>
                    <a:p>
                      <a:r>
                        <a:rPr lang="en-US" dirty="0"/>
                        <a:t>Q1</a:t>
                      </a:r>
                    </a:p>
                  </a:txBody>
                  <a:tcPr/>
                </a:tc>
                <a:tc>
                  <a:txBody>
                    <a:bodyPr/>
                    <a:lstStyle/>
                    <a:p>
                      <a:r>
                        <a:rPr lang="en-US" dirty="0"/>
                        <a:t>2014</a:t>
                      </a:r>
                    </a:p>
                  </a:txBody>
                  <a:tcPr/>
                </a:tc>
                <a:tc>
                  <a:txBody>
                    <a:bodyPr/>
                    <a:lstStyle/>
                    <a:p>
                      <a:r>
                        <a:rPr lang="en-US" dirty="0"/>
                        <a:t>1</a:t>
                      </a:r>
                    </a:p>
                  </a:txBody>
                  <a:tcPr/>
                </a:tc>
                <a:extLst>
                  <a:ext uri="{0D108BD9-81ED-4DB2-BD59-A6C34878D82A}">
                    <a16:rowId xmlns:a16="http://schemas.microsoft.com/office/drawing/2014/main" val="10005"/>
                  </a:ext>
                </a:extLst>
              </a:tr>
              <a:tr h="370840">
                <a:tc>
                  <a:txBody>
                    <a:bodyPr/>
                    <a:lstStyle/>
                    <a:p>
                      <a:r>
                        <a:rPr lang="en-US" dirty="0"/>
                        <a:t>Action</a:t>
                      </a:r>
                    </a:p>
                  </a:txBody>
                  <a:tcPr/>
                </a:tc>
                <a:tc>
                  <a:txBody>
                    <a:bodyPr/>
                    <a:lstStyle/>
                    <a:p>
                      <a:r>
                        <a:rPr lang="en-US" dirty="0"/>
                        <a:t>Q1</a:t>
                      </a:r>
                    </a:p>
                  </a:txBody>
                  <a:tcPr/>
                </a:tc>
                <a:tc>
                  <a:txBody>
                    <a:bodyPr/>
                    <a:lstStyle/>
                    <a:p>
                      <a:r>
                        <a:rPr lang="en-US" dirty="0"/>
                        <a:t>2014</a:t>
                      </a:r>
                    </a:p>
                  </a:txBody>
                  <a:tcPr/>
                </a:tc>
                <a:tc>
                  <a:txBody>
                    <a:bodyPr/>
                    <a:lstStyle/>
                    <a:p>
                      <a:r>
                        <a:rPr lang="en-US" dirty="0"/>
                        <a:t>0</a:t>
                      </a:r>
                    </a:p>
                  </a:txBody>
                  <a:tcPr/>
                </a:tc>
                <a:extLst>
                  <a:ext uri="{0D108BD9-81ED-4DB2-BD59-A6C34878D82A}">
                    <a16:rowId xmlns:a16="http://schemas.microsoft.com/office/drawing/2014/main" val="10006"/>
                  </a:ext>
                </a:extLst>
              </a:tr>
            </a:tbl>
          </a:graphicData>
        </a:graphic>
      </p:graphicFrame>
      <p:sp>
        <p:nvSpPr>
          <p:cNvPr id="14" name="TextBox 13"/>
          <p:cNvSpPr txBox="1"/>
          <p:nvPr/>
        </p:nvSpPr>
        <p:spPr>
          <a:xfrm>
            <a:off x="7162800" y="1981200"/>
            <a:ext cx="1689134" cy="646331"/>
          </a:xfrm>
          <a:prstGeom prst="rect">
            <a:avLst/>
          </a:prstGeom>
          <a:noFill/>
        </p:spPr>
        <p:txBody>
          <a:bodyPr wrap="none" rtlCol="0">
            <a:spAutoFit/>
          </a:bodyPr>
          <a:lstStyle/>
          <a:p>
            <a:r>
              <a:rPr lang="en-US" dirty="0"/>
              <a:t>Multiple Tables</a:t>
            </a:r>
          </a:p>
          <a:p>
            <a:r>
              <a:rPr lang="en-US" dirty="0"/>
              <a:t>Divided by Time</a:t>
            </a:r>
          </a:p>
        </p:txBody>
      </p:sp>
      <p:sp>
        <p:nvSpPr>
          <p:cNvPr id="15" name="TextBox 14"/>
          <p:cNvSpPr txBox="1"/>
          <p:nvPr/>
        </p:nvSpPr>
        <p:spPr>
          <a:xfrm>
            <a:off x="6934200" y="3962400"/>
            <a:ext cx="1915909" cy="923330"/>
          </a:xfrm>
          <a:prstGeom prst="rect">
            <a:avLst/>
          </a:prstGeom>
          <a:noFill/>
        </p:spPr>
        <p:txBody>
          <a:bodyPr wrap="none" rtlCol="0">
            <a:spAutoFit/>
          </a:bodyPr>
          <a:lstStyle/>
          <a:p>
            <a:r>
              <a:rPr lang="en-US" dirty="0"/>
              <a:t>Combine all tables</a:t>
            </a:r>
          </a:p>
          <a:p>
            <a:r>
              <a:rPr lang="en-US" dirty="0"/>
              <a:t>accommodating</a:t>
            </a:r>
          </a:p>
          <a:p>
            <a:r>
              <a:rPr lang="en-US" dirty="0"/>
              <a:t>varying formats</a:t>
            </a:r>
          </a:p>
        </p:txBody>
      </p:sp>
    </p:spTree>
    <p:extLst>
      <p:ext uri="{BB962C8B-B14F-4D97-AF65-F5344CB8AC3E}">
        <p14:creationId xmlns:p14="http://schemas.microsoft.com/office/powerpoint/2010/main" val="1929741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Popular Open Source Options</a:t>
            </a:r>
          </a:p>
        </p:txBody>
      </p:sp>
      <p:sp>
        <p:nvSpPr>
          <p:cNvPr id="3" name="Content Placeholder 2"/>
          <p:cNvSpPr>
            <a:spLocks noGrp="1"/>
          </p:cNvSpPr>
          <p:nvPr>
            <p:ph idx="1"/>
          </p:nvPr>
        </p:nvSpPr>
        <p:spPr>
          <a:xfrm>
            <a:off x="533400" y="1600200"/>
            <a:ext cx="8229600" cy="4525963"/>
          </a:xfrm>
        </p:spPr>
        <p:txBody>
          <a:bodyPr/>
          <a:lstStyle/>
          <a:p>
            <a:endParaRPr lang="en-US" dirty="0"/>
          </a:p>
          <a:p>
            <a:endParaRPr lang="en-US" dirty="0"/>
          </a:p>
        </p:txBody>
      </p:sp>
      <p:pic>
        <p:nvPicPr>
          <p:cNvPr id="4" name="Picture 3"/>
          <p:cNvPicPr>
            <a:picLocks noChangeAspect="1"/>
          </p:cNvPicPr>
          <p:nvPr/>
        </p:nvPicPr>
        <p:blipFill>
          <a:blip r:embed="rId3"/>
          <a:stretch>
            <a:fillRect/>
          </a:stretch>
        </p:blipFill>
        <p:spPr>
          <a:xfrm>
            <a:off x="5562600" y="1447800"/>
            <a:ext cx="1310120" cy="1295400"/>
          </a:xfrm>
          <a:prstGeom prst="rect">
            <a:avLst/>
          </a:prstGeom>
        </p:spPr>
      </p:pic>
      <p:pic>
        <p:nvPicPr>
          <p:cNvPr id="5" name="Picture 4"/>
          <p:cNvPicPr>
            <a:picLocks noChangeAspect="1"/>
          </p:cNvPicPr>
          <p:nvPr/>
        </p:nvPicPr>
        <p:blipFill>
          <a:blip r:embed="rId4"/>
          <a:stretch>
            <a:fillRect/>
          </a:stretch>
        </p:blipFill>
        <p:spPr>
          <a:xfrm>
            <a:off x="2590800" y="1447800"/>
            <a:ext cx="1447800" cy="1016000"/>
          </a:xfrm>
          <a:prstGeom prst="rect">
            <a:avLst/>
          </a:prstGeom>
        </p:spPr>
      </p:pic>
      <p:sp>
        <p:nvSpPr>
          <p:cNvPr id="6" name="Cross 5"/>
          <p:cNvSpPr/>
          <p:nvPr/>
        </p:nvSpPr>
        <p:spPr>
          <a:xfrm>
            <a:off x="4419600" y="1828800"/>
            <a:ext cx="533400" cy="533400"/>
          </a:xfrm>
          <a:prstGeom prst="plus">
            <a:avLst>
              <a:gd name="adj" fmla="val 3200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5"/>
          <a:stretch>
            <a:fillRect/>
          </a:stretch>
        </p:blipFill>
        <p:spPr>
          <a:xfrm>
            <a:off x="3454400" y="3048000"/>
            <a:ext cx="2209800" cy="685800"/>
          </a:xfrm>
          <a:prstGeom prst="rect">
            <a:avLst/>
          </a:prstGeom>
        </p:spPr>
      </p:pic>
      <p:sp>
        <p:nvSpPr>
          <p:cNvPr id="9" name="Cross 8"/>
          <p:cNvSpPr/>
          <p:nvPr/>
        </p:nvSpPr>
        <p:spPr>
          <a:xfrm>
            <a:off x="2768600" y="3124200"/>
            <a:ext cx="533400" cy="533400"/>
          </a:xfrm>
          <a:prstGeom prst="plus">
            <a:avLst>
              <a:gd name="adj" fmla="val 3200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6"/>
          <a:stretch>
            <a:fillRect/>
          </a:stretch>
        </p:blipFill>
        <p:spPr>
          <a:xfrm>
            <a:off x="635000" y="2895600"/>
            <a:ext cx="1860107" cy="850900"/>
          </a:xfrm>
          <a:prstGeom prst="rect">
            <a:avLst/>
          </a:prstGeom>
        </p:spPr>
      </p:pic>
      <p:sp>
        <p:nvSpPr>
          <p:cNvPr id="12" name="Cross 11"/>
          <p:cNvSpPr/>
          <p:nvPr/>
        </p:nvSpPr>
        <p:spPr>
          <a:xfrm>
            <a:off x="5816600" y="3124200"/>
            <a:ext cx="533400" cy="533400"/>
          </a:xfrm>
          <a:prstGeom prst="plus">
            <a:avLst>
              <a:gd name="adj" fmla="val 3200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7"/>
          <a:stretch>
            <a:fillRect/>
          </a:stretch>
        </p:blipFill>
        <p:spPr>
          <a:xfrm>
            <a:off x="6502400" y="2971800"/>
            <a:ext cx="2032000" cy="764854"/>
          </a:xfrm>
          <a:prstGeom prst="rect">
            <a:avLst/>
          </a:prstGeom>
        </p:spPr>
      </p:pic>
      <p:pic>
        <p:nvPicPr>
          <p:cNvPr id="7" name="Picture 6" descr="open-refine-512px.png"/>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685800" y="4495800"/>
            <a:ext cx="8763000" cy="1033373"/>
          </a:xfrm>
          <a:prstGeom prst="rect">
            <a:avLst/>
          </a:prstGeom>
        </p:spPr>
      </p:pic>
      <p:pic>
        <p:nvPicPr>
          <p:cNvPr id="10" name="Picture 9"/>
          <p:cNvPicPr>
            <a:picLocks noChangeAspect="1"/>
          </p:cNvPicPr>
          <p:nvPr/>
        </p:nvPicPr>
        <p:blipFill>
          <a:blip r:embed="rId9"/>
          <a:stretch>
            <a:fillRect/>
          </a:stretch>
        </p:blipFill>
        <p:spPr>
          <a:xfrm>
            <a:off x="4800600" y="4724400"/>
            <a:ext cx="3860800" cy="482600"/>
          </a:xfrm>
          <a:prstGeom prst="rect">
            <a:avLst/>
          </a:prstGeom>
        </p:spPr>
      </p:pic>
    </p:spTree>
    <p:extLst>
      <p:ext uri="{BB962C8B-B14F-4D97-AF65-F5344CB8AC3E}">
        <p14:creationId xmlns:p14="http://schemas.microsoft.com/office/powerpoint/2010/main" val="35431746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62000" y="1828800"/>
            <a:ext cx="1257300" cy="1397000"/>
          </a:xfrm>
          <a:prstGeom prst="rect">
            <a:avLst/>
          </a:prstGeom>
        </p:spPr>
      </p:pic>
      <p:pic>
        <p:nvPicPr>
          <p:cNvPr id="6" name="Picture 5"/>
          <p:cNvPicPr>
            <a:picLocks noChangeAspect="1"/>
          </p:cNvPicPr>
          <p:nvPr/>
        </p:nvPicPr>
        <p:blipFill>
          <a:blip r:embed="rId3"/>
          <a:stretch>
            <a:fillRect/>
          </a:stretch>
        </p:blipFill>
        <p:spPr>
          <a:xfrm>
            <a:off x="3352800" y="3352800"/>
            <a:ext cx="1104900" cy="1143000"/>
          </a:xfrm>
          <a:prstGeom prst="rect">
            <a:avLst/>
          </a:prstGeom>
        </p:spPr>
      </p:pic>
      <p:pic>
        <p:nvPicPr>
          <p:cNvPr id="7" name="Picture 6"/>
          <p:cNvPicPr>
            <a:picLocks noChangeAspect="1"/>
          </p:cNvPicPr>
          <p:nvPr/>
        </p:nvPicPr>
        <p:blipFill>
          <a:blip r:embed="rId4"/>
          <a:stretch>
            <a:fillRect/>
          </a:stretch>
        </p:blipFill>
        <p:spPr>
          <a:xfrm>
            <a:off x="1828800" y="4953000"/>
            <a:ext cx="1549400" cy="406400"/>
          </a:xfrm>
          <a:prstGeom prst="rect">
            <a:avLst/>
          </a:prstGeom>
        </p:spPr>
      </p:pic>
      <p:pic>
        <p:nvPicPr>
          <p:cNvPr id="8" name="Picture 7"/>
          <p:cNvPicPr>
            <a:picLocks noChangeAspect="1"/>
          </p:cNvPicPr>
          <p:nvPr/>
        </p:nvPicPr>
        <p:blipFill>
          <a:blip r:embed="rId5"/>
          <a:stretch>
            <a:fillRect/>
          </a:stretch>
        </p:blipFill>
        <p:spPr>
          <a:xfrm>
            <a:off x="533400" y="3810000"/>
            <a:ext cx="2022231" cy="381000"/>
          </a:xfrm>
          <a:prstGeom prst="rect">
            <a:avLst/>
          </a:prstGeom>
        </p:spPr>
      </p:pic>
      <p:pic>
        <p:nvPicPr>
          <p:cNvPr id="9" name="Picture 8"/>
          <p:cNvPicPr>
            <a:picLocks noChangeAspect="1"/>
          </p:cNvPicPr>
          <p:nvPr/>
        </p:nvPicPr>
        <p:blipFill>
          <a:blip r:embed="rId6"/>
          <a:stretch>
            <a:fillRect/>
          </a:stretch>
        </p:blipFill>
        <p:spPr>
          <a:xfrm>
            <a:off x="2895600" y="2743200"/>
            <a:ext cx="1663700" cy="431800"/>
          </a:xfrm>
          <a:prstGeom prst="rect">
            <a:avLst/>
          </a:prstGeom>
        </p:spPr>
      </p:pic>
      <p:pic>
        <p:nvPicPr>
          <p:cNvPr id="10" name="Picture 9"/>
          <p:cNvPicPr>
            <a:picLocks noChangeAspect="1"/>
          </p:cNvPicPr>
          <p:nvPr/>
        </p:nvPicPr>
        <p:blipFill>
          <a:blip r:embed="rId7"/>
          <a:stretch>
            <a:fillRect/>
          </a:stretch>
        </p:blipFill>
        <p:spPr>
          <a:xfrm>
            <a:off x="2209800" y="1905000"/>
            <a:ext cx="3048000" cy="596900"/>
          </a:xfrm>
          <a:prstGeom prst="rect">
            <a:avLst/>
          </a:prstGeom>
        </p:spPr>
      </p:pic>
      <p:pic>
        <p:nvPicPr>
          <p:cNvPr id="2" name="Picture 1"/>
          <p:cNvPicPr>
            <a:picLocks noChangeAspect="1"/>
          </p:cNvPicPr>
          <p:nvPr/>
        </p:nvPicPr>
        <p:blipFill>
          <a:blip r:embed="rId8"/>
          <a:stretch>
            <a:fillRect/>
          </a:stretch>
        </p:blipFill>
        <p:spPr>
          <a:xfrm>
            <a:off x="6172200" y="1371600"/>
            <a:ext cx="2451100" cy="787400"/>
          </a:xfrm>
          <a:prstGeom prst="rect">
            <a:avLst/>
          </a:prstGeom>
        </p:spPr>
      </p:pic>
      <p:sp>
        <p:nvSpPr>
          <p:cNvPr id="3" name="Rectangle 2"/>
          <p:cNvSpPr/>
          <p:nvPr/>
        </p:nvSpPr>
        <p:spPr>
          <a:xfrm>
            <a:off x="6172200" y="2209800"/>
            <a:ext cx="2492990" cy="369332"/>
          </a:xfrm>
          <a:prstGeom prst="rect">
            <a:avLst/>
          </a:prstGeom>
        </p:spPr>
        <p:txBody>
          <a:bodyPr wrap="none">
            <a:spAutoFit/>
          </a:bodyPr>
          <a:lstStyle/>
          <a:p>
            <a:r>
              <a:rPr lang="en-US" dirty="0">
                <a:hlinkClick r:id="rId9"/>
              </a:rPr>
              <a:t>http://</a:t>
            </a:r>
            <a:r>
              <a:rPr lang="en-US" dirty="0" err="1">
                <a:hlinkClick r:id="rId9"/>
              </a:rPr>
              <a:t>schoolofdata.org</a:t>
            </a:r>
            <a:r>
              <a:rPr lang="en-US" dirty="0">
                <a:hlinkClick r:id="rId9"/>
              </a:rPr>
              <a:t>/</a:t>
            </a:r>
            <a:endParaRPr lang="en-US" dirty="0"/>
          </a:p>
        </p:txBody>
      </p:sp>
      <p:pic>
        <p:nvPicPr>
          <p:cNvPr id="11" name="Picture 10"/>
          <p:cNvPicPr>
            <a:picLocks noChangeAspect="1"/>
          </p:cNvPicPr>
          <p:nvPr/>
        </p:nvPicPr>
        <p:blipFill>
          <a:blip r:embed="rId10"/>
          <a:stretch>
            <a:fillRect/>
          </a:stretch>
        </p:blipFill>
        <p:spPr>
          <a:xfrm>
            <a:off x="6324600" y="2895600"/>
            <a:ext cx="2209800" cy="965200"/>
          </a:xfrm>
          <a:prstGeom prst="rect">
            <a:avLst/>
          </a:prstGeom>
        </p:spPr>
      </p:pic>
      <p:sp>
        <p:nvSpPr>
          <p:cNvPr id="12" name="Rectangle 11"/>
          <p:cNvSpPr/>
          <p:nvPr/>
        </p:nvSpPr>
        <p:spPr>
          <a:xfrm>
            <a:off x="6477000" y="4038600"/>
            <a:ext cx="2069797" cy="369332"/>
          </a:xfrm>
          <a:prstGeom prst="rect">
            <a:avLst/>
          </a:prstGeom>
        </p:spPr>
        <p:txBody>
          <a:bodyPr wrap="none">
            <a:spAutoFit/>
          </a:bodyPr>
          <a:lstStyle/>
          <a:p>
            <a:r>
              <a:rPr lang="en-US" dirty="0">
                <a:hlinkClick r:id="rId11"/>
              </a:rPr>
              <a:t>http://</a:t>
            </a:r>
            <a:r>
              <a:rPr lang="en-US" dirty="0" err="1">
                <a:hlinkClick r:id="rId11"/>
              </a:rPr>
              <a:t>okfnlabs.org</a:t>
            </a:r>
            <a:r>
              <a:rPr lang="en-US" dirty="0">
                <a:hlinkClick r:id="rId11"/>
              </a:rPr>
              <a:t>/</a:t>
            </a:r>
            <a:endParaRPr lang="en-US" dirty="0"/>
          </a:p>
        </p:txBody>
      </p:sp>
      <p:pic>
        <p:nvPicPr>
          <p:cNvPr id="14" name="Picture 13"/>
          <p:cNvPicPr>
            <a:picLocks noChangeAspect="1"/>
          </p:cNvPicPr>
          <p:nvPr/>
        </p:nvPicPr>
        <p:blipFill>
          <a:blip r:embed="rId12"/>
          <a:stretch>
            <a:fillRect/>
          </a:stretch>
        </p:blipFill>
        <p:spPr>
          <a:xfrm>
            <a:off x="5715000" y="4648200"/>
            <a:ext cx="2857500" cy="1155700"/>
          </a:xfrm>
          <a:prstGeom prst="rect">
            <a:avLst/>
          </a:prstGeom>
        </p:spPr>
      </p:pic>
    </p:spTree>
    <p:extLst>
      <p:ext uri="{BB962C8B-B14F-4D97-AF65-F5344CB8AC3E}">
        <p14:creationId xmlns:p14="http://schemas.microsoft.com/office/powerpoint/2010/main" val="39845369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Commercial Vendors</a:t>
            </a:r>
          </a:p>
        </p:txBody>
      </p:sp>
      <p:pic>
        <p:nvPicPr>
          <p:cNvPr id="3" name="Picture 2"/>
          <p:cNvPicPr>
            <a:picLocks noChangeAspect="1"/>
          </p:cNvPicPr>
          <p:nvPr/>
        </p:nvPicPr>
        <p:blipFill>
          <a:blip r:embed="rId2"/>
          <a:stretch>
            <a:fillRect/>
          </a:stretch>
        </p:blipFill>
        <p:spPr>
          <a:xfrm>
            <a:off x="1066800" y="3886200"/>
            <a:ext cx="1828800" cy="588670"/>
          </a:xfrm>
          <a:prstGeom prst="rect">
            <a:avLst/>
          </a:prstGeom>
        </p:spPr>
      </p:pic>
      <p:pic>
        <p:nvPicPr>
          <p:cNvPr id="4" name="Picture 3"/>
          <p:cNvPicPr>
            <a:picLocks noChangeAspect="1"/>
          </p:cNvPicPr>
          <p:nvPr/>
        </p:nvPicPr>
        <p:blipFill>
          <a:blip r:embed="rId3"/>
          <a:stretch>
            <a:fillRect/>
          </a:stretch>
        </p:blipFill>
        <p:spPr>
          <a:xfrm>
            <a:off x="6172200" y="1905000"/>
            <a:ext cx="2159000" cy="939800"/>
          </a:xfrm>
          <a:prstGeom prst="rect">
            <a:avLst/>
          </a:prstGeom>
        </p:spPr>
      </p:pic>
      <p:pic>
        <p:nvPicPr>
          <p:cNvPr id="5" name="Picture 4"/>
          <p:cNvPicPr>
            <a:picLocks noChangeAspect="1"/>
          </p:cNvPicPr>
          <p:nvPr/>
        </p:nvPicPr>
        <p:blipFill>
          <a:blip r:embed="rId4"/>
          <a:stretch>
            <a:fillRect/>
          </a:stretch>
        </p:blipFill>
        <p:spPr>
          <a:xfrm>
            <a:off x="914400" y="2514600"/>
            <a:ext cx="1625600" cy="495300"/>
          </a:xfrm>
          <a:prstGeom prst="rect">
            <a:avLst/>
          </a:prstGeom>
        </p:spPr>
      </p:pic>
      <p:pic>
        <p:nvPicPr>
          <p:cNvPr id="6" name="Picture 5"/>
          <p:cNvPicPr>
            <a:picLocks noChangeAspect="1"/>
          </p:cNvPicPr>
          <p:nvPr/>
        </p:nvPicPr>
        <p:blipFill>
          <a:blip r:embed="rId5"/>
          <a:stretch>
            <a:fillRect/>
          </a:stretch>
        </p:blipFill>
        <p:spPr>
          <a:xfrm>
            <a:off x="5715000" y="4114800"/>
            <a:ext cx="2463800" cy="584200"/>
          </a:xfrm>
          <a:prstGeom prst="rect">
            <a:avLst/>
          </a:prstGeom>
        </p:spPr>
      </p:pic>
      <p:pic>
        <p:nvPicPr>
          <p:cNvPr id="7" name="Picture 6"/>
          <p:cNvPicPr>
            <a:picLocks noChangeAspect="1"/>
          </p:cNvPicPr>
          <p:nvPr/>
        </p:nvPicPr>
        <p:blipFill>
          <a:blip r:embed="rId6"/>
          <a:stretch>
            <a:fillRect/>
          </a:stretch>
        </p:blipFill>
        <p:spPr>
          <a:xfrm>
            <a:off x="3429000" y="3048000"/>
            <a:ext cx="2857500" cy="800100"/>
          </a:xfrm>
          <a:prstGeom prst="rect">
            <a:avLst/>
          </a:prstGeom>
        </p:spPr>
      </p:pic>
      <p:pic>
        <p:nvPicPr>
          <p:cNvPr id="8" name="Picture 7"/>
          <p:cNvPicPr>
            <a:picLocks noChangeAspect="1"/>
          </p:cNvPicPr>
          <p:nvPr/>
        </p:nvPicPr>
        <p:blipFill>
          <a:blip r:embed="rId7"/>
          <a:stretch>
            <a:fillRect/>
          </a:stretch>
        </p:blipFill>
        <p:spPr>
          <a:xfrm>
            <a:off x="4191000" y="5257800"/>
            <a:ext cx="3797300" cy="716472"/>
          </a:xfrm>
          <a:prstGeom prst="rect">
            <a:avLst/>
          </a:prstGeom>
        </p:spPr>
      </p:pic>
      <p:pic>
        <p:nvPicPr>
          <p:cNvPr id="9" name="Picture 8"/>
          <p:cNvPicPr>
            <a:picLocks noChangeAspect="1"/>
          </p:cNvPicPr>
          <p:nvPr/>
        </p:nvPicPr>
        <p:blipFill>
          <a:blip r:embed="rId8"/>
          <a:stretch>
            <a:fillRect/>
          </a:stretch>
        </p:blipFill>
        <p:spPr>
          <a:xfrm>
            <a:off x="1143000" y="5029200"/>
            <a:ext cx="1625600" cy="800100"/>
          </a:xfrm>
          <a:prstGeom prst="rect">
            <a:avLst/>
          </a:prstGeom>
        </p:spPr>
      </p:pic>
      <p:pic>
        <p:nvPicPr>
          <p:cNvPr id="10" name="Picture 9"/>
          <p:cNvPicPr>
            <a:picLocks noChangeAspect="1"/>
          </p:cNvPicPr>
          <p:nvPr/>
        </p:nvPicPr>
        <p:blipFill>
          <a:blip r:embed="rId9"/>
          <a:stretch>
            <a:fillRect/>
          </a:stretch>
        </p:blipFill>
        <p:spPr>
          <a:xfrm>
            <a:off x="2362200" y="1524000"/>
            <a:ext cx="2628900" cy="977900"/>
          </a:xfrm>
          <a:prstGeom prst="rect">
            <a:avLst/>
          </a:prstGeom>
        </p:spPr>
      </p:pic>
    </p:spTree>
    <p:extLst>
      <p:ext uri="{BB962C8B-B14F-4D97-AF65-F5344CB8AC3E}">
        <p14:creationId xmlns:p14="http://schemas.microsoft.com/office/powerpoint/2010/main" val="38393189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Hands on Data Wrangling</a:t>
            </a:r>
          </a:p>
        </p:txBody>
      </p:sp>
      <p:sp>
        <p:nvSpPr>
          <p:cNvPr id="3" name="Content Placeholder 2"/>
          <p:cNvSpPr>
            <a:spLocks noGrp="1"/>
          </p:cNvSpPr>
          <p:nvPr>
            <p:ph sz="half" idx="1"/>
          </p:nvPr>
        </p:nvSpPr>
        <p:spPr/>
        <p:txBody>
          <a:bodyPr>
            <a:normAutofit fontScale="92500" lnSpcReduction="10000"/>
          </a:bodyPr>
          <a:lstStyle/>
          <a:p>
            <a:r>
              <a:rPr lang="en-US" dirty="0"/>
              <a:t>Data Ingestion</a:t>
            </a:r>
          </a:p>
          <a:p>
            <a:pPr lvl="1"/>
            <a:r>
              <a:rPr lang="en-US" dirty="0"/>
              <a:t>CSV</a:t>
            </a:r>
          </a:p>
          <a:p>
            <a:pPr lvl="1"/>
            <a:r>
              <a:rPr lang="en-US" dirty="0"/>
              <a:t>PDF</a:t>
            </a:r>
          </a:p>
          <a:p>
            <a:pPr lvl="1"/>
            <a:r>
              <a:rPr lang="en-US" dirty="0"/>
              <a:t>API/JSON</a:t>
            </a:r>
          </a:p>
          <a:p>
            <a:pPr lvl="1"/>
            <a:r>
              <a:rPr lang="en-US" dirty="0"/>
              <a:t>HTML Web Scraping</a:t>
            </a:r>
          </a:p>
          <a:p>
            <a:r>
              <a:rPr lang="en-US" dirty="0"/>
              <a:t>Data Exploration</a:t>
            </a:r>
          </a:p>
          <a:p>
            <a:pPr lvl="1"/>
            <a:r>
              <a:rPr lang="en-US" dirty="0"/>
              <a:t>Visual inspection</a:t>
            </a:r>
          </a:p>
          <a:p>
            <a:pPr lvl="1"/>
            <a:r>
              <a:rPr lang="en-US" dirty="0"/>
              <a:t>Graphing</a:t>
            </a:r>
          </a:p>
          <a:p>
            <a:r>
              <a:rPr lang="en-US" dirty="0"/>
              <a:t>Data Shaping</a:t>
            </a:r>
          </a:p>
          <a:p>
            <a:pPr lvl="1"/>
            <a:r>
              <a:rPr lang="en-US" dirty="0"/>
              <a:t>Tidying Data</a:t>
            </a:r>
          </a:p>
        </p:txBody>
      </p:sp>
      <p:sp>
        <p:nvSpPr>
          <p:cNvPr id="4" name="Content Placeholder 3"/>
          <p:cNvSpPr>
            <a:spLocks noGrp="1"/>
          </p:cNvSpPr>
          <p:nvPr>
            <p:ph sz="half" idx="2"/>
          </p:nvPr>
        </p:nvSpPr>
        <p:spPr/>
        <p:txBody>
          <a:bodyPr>
            <a:normAutofit fontScale="92500" lnSpcReduction="10000"/>
          </a:bodyPr>
          <a:lstStyle/>
          <a:p>
            <a:r>
              <a:rPr lang="en-US" dirty="0"/>
              <a:t>Data Cleansing</a:t>
            </a:r>
          </a:p>
          <a:p>
            <a:pPr lvl="1"/>
            <a:r>
              <a:rPr lang="en-US" dirty="0"/>
              <a:t>Missing values</a:t>
            </a:r>
          </a:p>
          <a:p>
            <a:pPr lvl="1"/>
            <a:r>
              <a:rPr lang="en-US" dirty="0"/>
              <a:t>Format  </a:t>
            </a:r>
          </a:p>
          <a:p>
            <a:pPr lvl="1"/>
            <a:r>
              <a:rPr lang="en-US" dirty="0"/>
              <a:t>Outliers</a:t>
            </a:r>
          </a:p>
          <a:p>
            <a:pPr lvl="1"/>
            <a:r>
              <a:rPr lang="en-US" dirty="0"/>
              <a:t>Fat Fingered Data</a:t>
            </a:r>
          </a:p>
          <a:p>
            <a:r>
              <a:rPr lang="en-US" dirty="0"/>
              <a:t>Data Augmenting</a:t>
            </a:r>
          </a:p>
          <a:p>
            <a:pPr lvl="1"/>
            <a:r>
              <a:rPr lang="en-US" dirty="0"/>
              <a:t>Aggregate data sources</a:t>
            </a:r>
          </a:p>
          <a:p>
            <a:pPr marL="0" indent="0">
              <a:buNone/>
            </a:pPr>
            <a:endParaRPr lang="en-US" dirty="0"/>
          </a:p>
          <a:p>
            <a:endParaRPr lang="en-US" dirty="0"/>
          </a:p>
        </p:txBody>
      </p:sp>
    </p:spTree>
    <p:extLst>
      <p:ext uri="{BB962C8B-B14F-4D97-AF65-F5344CB8AC3E}">
        <p14:creationId xmlns:p14="http://schemas.microsoft.com/office/powerpoint/2010/main" val="673715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Trifacta Wrangler</a:t>
            </a:r>
          </a:p>
        </p:txBody>
      </p:sp>
      <p:pic>
        <p:nvPicPr>
          <p:cNvPr id="6" name="Picture 5"/>
          <p:cNvPicPr>
            <a:picLocks noChangeAspect="1"/>
          </p:cNvPicPr>
          <p:nvPr/>
        </p:nvPicPr>
        <p:blipFill>
          <a:blip r:embed="rId2"/>
          <a:stretch>
            <a:fillRect/>
          </a:stretch>
        </p:blipFill>
        <p:spPr>
          <a:xfrm>
            <a:off x="0" y="1257300"/>
            <a:ext cx="9144000" cy="4324962"/>
          </a:xfrm>
          <a:prstGeom prst="rect">
            <a:avLst/>
          </a:prstGeom>
        </p:spPr>
      </p:pic>
    </p:spTree>
    <p:extLst>
      <p:ext uri="{BB962C8B-B14F-4D97-AF65-F5344CB8AC3E}">
        <p14:creationId xmlns:p14="http://schemas.microsoft.com/office/powerpoint/2010/main" val="41047272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Google’s Open Refine</a:t>
            </a:r>
          </a:p>
        </p:txBody>
      </p:sp>
      <p:pic>
        <p:nvPicPr>
          <p:cNvPr id="5" name="Picture 4"/>
          <p:cNvPicPr>
            <a:picLocks noChangeAspect="1"/>
          </p:cNvPicPr>
          <p:nvPr/>
        </p:nvPicPr>
        <p:blipFill>
          <a:blip r:embed="rId2"/>
          <a:stretch>
            <a:fillRect/>
          </a:stretch>
        </p:blipFill>
        <p:spPr>
          <a:xfrm>
            <a:off x="0" y="990600"/>
            <a:ext cx="9144000" cy="4868304"/>
          </a:xfrm>
          <a:prstGeom prst="rect">
            <a:avLst/>
          </a:prstGeom>
        </p:spPr>
      </p:pic>
    </p:spTree>
    <p:extLst>
      <p:ext uri="{BB962C8B-B14F-4D97-AF65-F5344CB8AC3E}">
        <p14:creationId xmlns:p14="http://schemas.microsoft.com/office/powerpoint/2010/main" val="4050448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Goal: Better Faster Cheaper!</a:t>
            </a:r>
          </a:p>
        </p:txBody>
      </p:sp>
      <p:graphicFrame>
        <p:nvGraphicFramePr>
          <p:cNvPr id="4" name="Content Placeholder 3" title="Sales"/>
          <p:cNvGraphicFramePr>
            <a:graphicFrameLocks noGrp="1"/>
          </p:cNvGraphicFramePr>
          <p:nvPr>
            <p:ph idx="1"/>
            <p:extLst>
              <p:ext uri="{D42A27DB-BD31-4B8C-83A1-F6EECF244321}">
                <p14:modId xmlns:p14="http://schemas.microsoft.com/office/powerpoint/2010/main" val="4294921169"/>
              </p:ext>
            </p:extLst>
          </p:nvPr>
        </p:nvGraphicFramePr>
        <p:xfrm>
          <a:off x="381000" y="1524000"/>
          <a:ext cx="5334000" cy="2895600"/>
        </p:xfrm>
        <a:graphic>
          <a:graphicData uri="http://schemas.openxmlformats.org/drawingml/2006/chart">
            <c:chart xmlns:c="http://schemas.openxmlformats.org/drawingml/2006/chart" xmlns:r="http://schemas.openxmlformats.org/officeDocument/2006/relationships" r:id="rId3"/>
          </a:graphicData>
        </a:graphic>
      </p:graphicFrame>
      <p:sp>
        <p:nvSpPr>
          <p:cNvPr id="6" name="Right Arrow 5"/>
          <p:cNvSpPr/>
          <p:nvPr/>
        </p:nvSpPr>
        <p:spPr>
          <a:xfrm>
            <a:off x="4800600" y="3048000"/>
            <a:ext cx="1600200" cy="6096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Insights</a:t>
            </a:r>
          </a:p>
        </p:txBody>
      </p:sp>
      <p:sp>
        <p:nvSpPr>
          <p:cNvPr id="9" name="10-Point Star 8"/>
          <p:cNvSpPr/>
          <p:nvPr/>
        </p:nvSpPr>
        <p:spPr>
          <a:xfrm>
            <a:off x="6781800" y="1828800"/>
            <a:ext cx="1981200" cy="1524000"/>
          </a:xfrm>
          <a:prstGeom prst="star10">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Better </a:t>
            </a:r>
          </a:p>
          <a:p>
            <a:pPr algn="ctr"/>
            <a:r>
              <a:rPr lang="en-US" dirty="0">
                <a:solidFill>
                  <a:schemeClr val="tx1"/>
                </a:solidFill>
              </a:rPr>
              <a:t>Marketing</a:t>
            </a:r>
          </a:p>
          <a:p>
            <a:pPr algn="ctr"/>
            <a:r>
              <a:rPr lang="en-US" dirty="0">
                <a:solidFill>
                  <a:schemeClr val="tx1"/>
                </a:solidFill>
              </a:rPr>
              <a:t>Campaign</a:t>
            </a:r>
          </a:p>
        </p:txBody>
      </p:sp>
      <p:sp>
        <p:nvSpPr>
          <p:cNvPr id="10" name="Down Arrow 9"/>
          <p:cNvSpPr/>
          <p:nvPr/>
        </p:nvSpPr>
        <p:spPr>
          <a:xfrm>
            <a:off x="7467600" y="3581400"/>
            <a:ext cx="457200" cy="6858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7162800" y="4495800"/>
            <a:ext cx="1237613" cy="923330"/>
          </a:xfrm>
          <a:prstGeom prst="rect">
            <a:avLst/>
          </a:prstGeom>
          <a:noFill/>
        </p:spPr>
        <p:txBody>
          <a:bodyPr wrap="none" lIns="91440" tIns="45720" rIns="91440" bIns="45720">
            <a:spAutoFit/>
          </a:bodyPr>
          <a:lstStyle/>
          <a:p>
            <a:pPr algn="ctr"/>
            <a:r>
              <a:rPr lang="en-US" sz="5400" b="1" cap="none" spc="0" dirty="0">
                <a:ln w="12700">
                  <a:solidFill>
                    <a:schemeClr val="tx2">
                      <a:satMod val="155000"/>
                    </a:schemeClr>
                  </a:solidFill>
                  <a:prstDash val="solid"/>
                </a:ln>
                <a:solidFill>
                  <a:srgbClr val="FFFF00"/>
                </a:solidFill>
                <a:effectLst>
                  <a:outerShdw blurRad="41275" dist="20320" dir="1800000" algn="tl" rotWithShape="0">
                    <a:srgbClr val="000000">
                      <a:alpha val="40000"/>
                    </a:srgbClr>
                  </a:outerShdw>
                </a:effectLst>
              </a:rPr>
              <a:t>$$$</a:t>
            </a:r>
          </a:p>
        </p:txBody>
      </p:sp>
      <p:sp>
        <p:nvSpPr>
          <p:cNvPr id="12" name="TextBox 11"/>
          <p:cNvSpPr txBox="1"/>
          <p:nvPr/>
        </p:nvSpPr>
        <p:spPr>
          <a:xfrm>
            <a:off x="381000" y="4572000"/>
            <a:ext cx="2878237" cy="369332"/>
          </a:xfrm>
          <a:prstGeom prst="rect">
            <a:avLst/>
          </a:prstGeom>
          <a:noFill/>
        </p:spPr>
        <p:txBody>
          <a:bodyPr wrap="none" rtlCol="0">
            <a:spAutoFit/>
          </a:bodyPr>
          <a:lstStyle/>
          <a:p>
            <a:r>
              <a:rPr lang="en-US" dirty="0"/>
              <a:t>* Typical Business End Game</a:t>
            </a:r>
          </a:p>
        </p:txBody>
      </p:sp>
      <p:pic>
        <p:nvPicPr>
          <p:cNvPr id="14" name="Picture 13"/>
          <p:cNvPicPr>
            <a:picLocks noChangeAspect="1"/>
          </p:cNvPicPr>
          <p:nvPr/>
        </p:nvPicPr>
        <p:blipFill>
          <a:blip r:embed="rId4"/>
          <a:stretch>
            <a:fillRect/>
          </a:stretch>
        </p:blipFill>
        <p:spPr>
          <a:xfrm>
            <a:off x="4191000" y="3886200"/>
            <a:ext cx="2705100" cy="1753856"/>
          </a:xfrm>
          <a:prstGeom prst="rect">
            <a:avLst/>
          </a:prstGeom>
        </p:spPr>
      </p:pic>
      <p:sp>
        <p:nvSpPr>
          <p:cNvPr id="3" name="Rectangle 2"/>
          <p:cNvSpPr/>
          <p:nvPr/>
        </p:nvSpPr>
        <p:spPr>
          <a:xfrm>
            <a:off x="2667000" y="5562600"/>
            <a:ext cx="6431005" cy="523220"/>
          </a:xfrm>
          <a:prstGeom prst="rect">
            <a:avLst/>
          </a:prstGeom>
        </p:spPr>
        <p:txBody>
          <a:bodyPr wrap="none">
            <a:spAutoFit/>
          </a:bodyPr>
          <a:lstStyle/>
          <a:p>
            <a:r>
              <a:rPr lang="en-US" sz="2800" i="1" dirty="0">
                <a:solidFill>
                  <a:schemeClr val="accent5"/>
                </a:solidFill>
              </a:rPr>
              <a:t>My data are 100% accurate but are they?</a:t>
            </a:r>
          </a:p>
        </p:txBody>
      </p:sp>
      <p:sp>
        <p:nvSpPr>
          <p:cNvPr id="5" name="TextBox 4"/>
          <p:cNvSpPr txBox="1"/>
          <p:nvPr/>
        </p:nvSpPr>
        <p:spPr>
          <a:xfrm rot="16200000">
            <a:off x="-451772" y="2777384"/>
            <a:ext cx="1425277" cy="369332"/>
          </a:xfrm>
          <a:prstGeom prst="rect">
            <a:avLst/>
          </a:prstGeom>
          <a:noFill/>
        </p:spPr>
        <p:txBody>
          <a:bodyPr wrap="none" rtlCol="0">
            <a:spAutoFit/>
          </a:bodyPr>
          <a:lstStyle/>
          <a:p>
            <a:r>
              <a:rPr lang="en-US" dirty="0"/>
              <a:t>Million (USD)</a:t>
            </a:r>
          </a:p>
        </p:txBody>
      </p:sp>
    </p:spTree>
    <p:extLst>
      <p:ext uri="{BB962C8B-B14F-4D97-AF65-F5344CB8AC3E}">
        <p14:creationId xmlns:p14="http://schemas.microsoft.com/office/powerpoint/2010/main" val="349542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6" grpId="0" animBg="1"/>
      <p:bldP spid="9" grpId="0" animBg="1"/>
      <p:bldP spid="10" grpId="0" animBg="1"/>
      <p:bldP spid="11" grpId="0"/>
      <p:bldP spid="12" grpId="0"/>
      <p:bldP spid="3"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Why should you care?</a:t>
            </a:r>
          </a:p>
        </p:txBody>
      </p:sp>
      <p:sp>
        <p:nvSpPr>
          <p:cNvPr id="4" name="Text Placeholder 3"/>
          <p:cNvSpPr>
            <a:spLocks noGrp="1"/>
          </p:cNvSpPr>
          <p:nvPr>
            <p:ph type="body" sz="half" idx="2"/>
          </p:nvPr>
        </p:nvSpPr>
        <p:spPr/>
        <p:txBody>
          <a:bodyPr>
            <a:normAutofit/>
          </a:bodyPr>
          <a:lstStyle/>
          <a:p>
            <a:pPr marL="285750" indent="-285750">
              <a:buFont typeface="Arial"/>
              <a:buChar char="•"/>
            </a:pPr>
            <a:endParaRPr lang="en-US" sz="2000" dirty="0"/>
          </a:p>
          <a:p>
            <a:pPr marL="285750" indent="-285750">
              <a:buFont typeface="Arial"/>
              <a:buChar char="•"/>
            </a:pPr>
            <a:r>
              <a:rPr lang="en-US" sz="2400" dirty="0"/>
              <a:t>Better Outcomes</a:t>
            </a:r>
          </a:p>
          <a:p>
            <a:pPr marL="285750" indent="-285750">
              <a:buFont typeface="Arial"/>
              <a:buChar char="•"/>
            </a:pPr>
            <a:r>
              <a:rPr lang="en-US" sz="2400" dirty="0"/>
              <a:t>Tooling Innovation </a:t>
            </a:r>
          </a:p>
          <a:p>
            <a:pPr marL="285750" indent="-285750">
              <a:buFont typeface="Arial"/>
              <a:buChar char="•"/>
            </a:pPr>
            <a:r>
              <a:rPr lang="en-US" sz="2400" dirty="0"/>
              <a:t>Increased Productivity</a:t>
            </a:r>
          </a:p>
          <a:p>
            <a:pPr marL="285750" indent="-285750">
              <a:buFont typeface="Arial"/>
              <a:buChar char="•"/>
            </a:pPr>
            <a:r>
              <a:rPr lang="en-US" sz="2400" dirty="0"/>
              <a:t>Ease of use</a:t>
            </a:r>
          </a:p>
          <a:p>
            <a:pPr marL="285750" indent="-285750">
              <a:buFont typeface="Arial"/>
              <a:buChar char="•"/>
            </a:pPr>
            <a:r>
              <a:rPr lang="en-US" sz="2400" dirty="0"/>
              <a:t>Lessened skill gap</a:t>
            </a:r>
          </a:p>
          <a:p>
            <a:pPr marL="285750" indent="-285750">
              <a:buFont typeface="Arial"/>
              <a:buChar char="•"/>
            </a:pPr>
            <a:r>
              <a:rPr lang="en-US" sz="2400" dirty="0"/>
              <a:t>Great skill to have per </a:t>
            </a:r>
            <a:r>
              <a:rPr lang="en-US" sz="2400" dirty="0" err="1"/>
              <a:t>Indeed.com</a:t>
            </a:r>
            <a:r>
              <a:rPr lang="en-US" sz="2400" dirty="0"/>
              <a:t> </a:t>
            </a:r>
            <a:r>
              <a:rPr lang="en-US" sz="2400" dirty="0">
                <a:sym typeface="Wingdings"/>
              </a:rPr>
              <a:t></a:t>
            </a:r>
            <a:endParaRPr lang="en-US" sz="2400" dirty="0"/>
          </a:p>
          <a:p>
            <a:pPr marL="285750" indent="-285750">
              <a:buFont typeface="Arial"/>
              <a:buChar char="•"/>
            </a:pPr>
            <a:endParaRPr lang="en-US" sz="2400" dirty="0"/>
          </a:p>
        </p:txBody>
      </p:sp>
      <p:pic>
        <p:nvPicPr>
          <p:cNvPr id="8" name="Content Placeholder 7"/>
          <p:cNvPicPr>
            <a:picLocks noGrp="1" noChangeAspect="1"/>
          </p:cNvPicPr>
          <p:nvPr>
            <p:ph idx="1"/>
          </p:nvPr>
        </p:nvPicPr>
        <p:blipFill>
          <a:blip r:embed="rId2"/>
          <a:srcRect t="-17440" b="-17440"/>
          <a:stretch>
            <a:fillRect/>
          </a:stretch>
        </p:blipFill>
        <p:spPr/>
      </p:pic>
    </p:spTree>
    <p:extLst>
      <p:ext uri="{BB962C8B-B14F-4D97-AF65-F5344CB8AC3E}">
        <p14:creationId xmlns:p14="http://schemas.microsoft.com/office/powerpoint/2010/main" val="25057638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cstate="print"/>
          <a:stretch>
            <a:fillRect/>
          </a:stretch>
        </p:blipFill>
        <p:spPr>
          <a:xfrm>
            <a:off x="0" y="762000"/>
            <a:ext cx="2445488" cy="2286000"/>
          </a:xfrm>
          <a:prstGeom prst="rect">
            <a:avLst/>
          </a:prstGeom>
        </p:spPr>
      </p:pic>
      <p:sp>
        <p:nvSpPr>
          <p:cNvPr id="4" name="TextBox 3"/>
          <p:cNvSpPr txBox="1"/>
          <p:nvPr/>
        </p:nvSpPr>
        <p:spPr>
          <a:xfrm>
            <a:off x="1228724" y="2217355"/>
            <a:ext cx="7229475" cy="461665"/>
          </a:xfrm>
          <a:prstGeom prst="rect">
            <a:avLst/>
          </a:prstGeom>
          <a:noFill/>
        </p:spPr>
        <p:txBody>
          <a:bodyPr wrap="square" rtlCol="0" anchor="b" anchorCtr="0">
            <a:normAutofit/>
          </a:bodyPr>
          <a:lstStyle/>
          <a:p>
            <a:r>
              <a:rPr lang="en-US" sz="2400" dirty="0">
                <a:solidFill>
                  <a:prstClr val="black">
                    <a:lumMod val="50000"/>
                    <a:lumOff val="50000"/>
                  </a:prstClr>
                </a:solidFill>
              </a:rPr>
              <a:t>Thank you for your participation</a:t>
            </a:r>
          </a:p>
        </p:txBody>
      </p:sp>
      <p:sp>
        <p:nvSpPr>
          <p:cNvPr id="7" name="Title 6"/>
          <p:cNvSpPr>
            <a:spLocks noGrp="1"/>
          </p:cNvSpPr>
          <p:nvPr>
            <p:ph type="title"/>
          </p:nvPr>
        </p:nvSpPr>
        <p:spPr>
          <a:xfrm>
            <a:off x="1219200" y="2669865"/>
            <a:ext cx="7543800" cy="1200329"/>
          </a:xfrm>
        </p:spPr>
        <p:txBody>
          <a:bodyPr wrap="square" tIns="0" bIns="0" anchor="t" anchorCtr="0">
            <a:normAutofit fontScale="90000"/>
          </a:bodyPr>
          <a:lstStyle/>
          <a:p>
            <a:r>
              <a:rPr lang="en-US" sz="7800" dirty="0">
                <a:latin typeface="+mn-lt"/>
              </a:rPr>
              <a:t>Questions</a:t>
            </a:r>
            <a:br>
              <a:rPr lang="en-US" sz="7800" dirty="0">
                <a:latin typeface="+mn-lt"/>
              </a:rPr>
            </a:br>
            <a:endParaRPr lang="en-US" sz="7800" dirty="0">
              <a:latin typeface="+mn-lt"/>
            </a:endParaRPr>
          </a:p>
        </p:txBody>
      </p:sp>
    </p:spTree>
    <p:custDataLst>
      <p:tags r:id="rId1"/>
    </p:custDataLst>
    <p:extLst>
      <p:ext uri="{BB962C8B-B14F-4D97-AF65-F5344CB8AC3E}">
        <p14:creationId xmlns:p14="http://schemas.microsoft.com/office/powerpoint/2010/main" val="3410960217"/>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1143000"/>
          </a:xfrm>
        </p:spPr>
        <p:txBody>
          <a:bodyPr>
            <a:normAutofit/>
          </a:bodyPr>
          <a:lstStyle/>
          <a:p>
            <a:r>
              <a:rPr lang="en-US" dirty="0"/>
              <a:t>Vicious cycle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79675744"/>
              </p:ext>
            </p:extLst>
          </p:nvPr>
        </p:nvGraphicFramePr>
        <p:xfrm>
          <a:off x="-128870" y="1123244"/>
          <a:ext cx="57912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hart 5"/>
          <p:cNvGraphicFramePr>
            <a:graphicFrameLocks/>
          </p:cNvGraphicFramePr>
          <p:nvPr>
            <p:extLst>
              <p:ext uri="{D42A27DB-BD31-4B8C-83A1-F6EECF244321}">
                <p14:modId xmlns:p14="http://schemas.microsoft.com/office/powerpoint/2010/main" val="2569788200"/>
              </p:ext>
            </p:extLst>
          </p:nvPr>
        </p:nvGraphicFramePr>
        <p:xfrm>
          <a:off x="5638800" y="1143000"/>
          <a:ext cx="3505200" cy="2743200"/>
        </p:xfrm>
        <a:graphic>
          <a:graphicData uri="http://schemas.openxmlformats.org/drawingml/2006/chart">
            <c:chart xmlns:c="http://schemas.openxmlformats.org/drawingml/2006/chart" xmlns:r="http://schemas.openxmlformats.org/officeDocument/2006/relationships" r:id="rId7"/>
          </a:graphicData>
        </a:graphic>
      </p:graphicFrame>
      <p:sp>
        <p:nvSpPr>
          <p:cNvPr id="7" name="TextBox 6"/>
          <p:cNvSpPr txBox="1"/>
          <p:nvPr/>
        </p:nvSpPr>
        <p:spPr>
          <a:xfrm>
            <a:off x="4419600" y="4391561"/>
            <a:ext cx="4730804" cy="1323439"/>
          </a:xfrm>
          <a:prstGeom prst="rect">
            <a:avLst/>
          </a:prstGeom>
          <a:noFill/>
        </p:spPr>
        <p:txBody>
          <a:bodyPr wrap="square" rtlCol="0">
            <a:spAutoFit/>
          </a:bodyPr>
          <a:lstStyle/>
          <a:p>
            <a:pPr algn="ctr"/>
            <a:br>
              <a:rPr lang="en-US" sz="2800" i="1" dirty="0"/>
            </a:br>
            <a:endParaRPr lang="en-US" sz="2800" i="1" dirty="0"/>
          </a:p>
          <a:p>
            <a:pPr algn="ctr"/>
            <a:r>
              <a:rPr lang="en-US" sz="2400" i="1" dirty="0">
                <a:solidFill>
                  <a:srgbClr val="008000"/>
                </a:solidFill>
              </a:rPr>
              <a:t>Data Quality is an issue…</a:t>
            </a:r>
          </a:p>
        </p:txBody>
      </p:sp>
      <p:pic>
        <p:nvPicPr>
          <p:cNvPr id="5" name="Picture 4" descr="j0178844.jpg"/>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2133600" y="2971800"/>
            <a:ext cx="1504039" cy="997679"/>
          </a:xfrm>
          <a:prstGeom prst="rect">
            <a:avLst/>
          </a:prstGeom>
        </p:spPr>
      </p:pic>
    </p:spTree>
    <p:extLst>
      <p:ext uri="{BB962C8B-B14F-4D97-AF65-F5344CB8AC3E}">
        <p14:creationId xmlns:p14="http://schemas.microsoft.com/office/powerpoint/2010/main" val="740798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6" grpId="0">
        <p:bldAsOne/>
      </p:bldGraphic>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Quality Issue</a:t>
            </a:r>
          </a:p>
        </p:txBody>
      </p:sp>
      <p:sp>
        <p:nvSpPr>
          <p:cNvPr id="3" name="Content Placeholder 2"/>
          <p:cNvSpPr>
            <a:spLocks noGrp="1"/>
          </p:cNvSpPr>
          <p:nvPr>
            <p:ph idx="1"/>
          </p:nvPr>
        </p:nvSpPr>
        <p:spPr>
          <a:xfrm>
            <a:off x="457200" y="1295400"/>
            <a:ext cx="8229600" cy="4525963"/>
          </a:xfrm>
        </p:spPr>
        <p:txBody>
          <a:bodyPr>
            <a:normAutofit/>
          </a:bodyPr>
          <a:lstStyle/>
          <a:p>
            <a:r>
              <a:rPr lang="en-US" sz="2400" dirty="0">
                <a:hlinkClick r:id="rId2"/>
              </a:rPr>
              <a:t>Gartner Report </a:t>
            </a:r>
            <a:endParaRPr lang="en-US" sz="2400" dirty="0"/>
          </a:p>
          <a:p>
            <a:r>
              <a:rPr lang="en-US" sz="2000" dirty="0"/>
              <a:t>By 2017, 33% of the largest global companies will experience an information crisis due to their inability to adequately value, govern and trust their enterprise information</a:t>
            </a:r>
            <a:r>
              <a:rPr lang="en-US" sz="2400" dirty="0"/>
              <a:t>.</a:t>
            </a:r>
          </a:p>
        </p:txBody>
      </p:sp>
      <p:pic>
        <p:nvPicPr>
          <p:cNvPr id="4" name="Picture 3"/>
          <p:cNvPicPr>
            <a:picLocks noChangeAspect="1"/>
          </p:cNvPicPr>
          <p:nvPr/>
        </p:nvPicPr>
        <p:blipFill>
          <a:blip r:embed="rId3"/>
          <a:stretch>
            <a:fillRect/>
          </a:stretch>
        </p:blipFill>
        <p:spPr>
          <a:xfrm>
            <a:off x="1828800" y="2743200"/>
            <a:ext cx="6172200" cy="3035300"/>
          </a:xfrm>
          <a:prstGeom prst="rect">
            <a:avLst/>
          </a:prstGeom>
        </p:spPr>
      </p:pic>
      <p:sp>
        <p:nvSpPr>
          <p:cNvPr id="5" name="TextBox 4"/>
          <p:cNvSpPr txBox="1"/>
          <p:nvPr/>
        </p:nvSpPr>
        <p:spPr>
          <a:xfrm rot="16200000">
            <a:off x="7429301" y="4000699"/>
            <a:ext cx="2929007" cy="261610"/>
          </a:xfrm>
          <a:prstGeom prst="rect">
            <a:avLst/>
          </a:prstGeom>
          <a:noFill/>
        </p:spPr>
        <p:txBody>
          <a:bodyPr wrap="none" rtlCol="0">
            <a:spAutoFit/>
          </a:bodyPr>
          <a:lstStyle/>
          <a:p>
            <a:r>
              <a:rPr lang="en-US" sz="1100" dirty="0">
                <a:solidFill>
                  <a:srgbClr val="008000"/>
                </a:solidFill>
              </a:rPr>
              <a:t>Cartoon made using http://</a:t>
            </a:r>
            <a:r>
              <a:rPr lang="en-US" sz="1100" dirty="0" err="1">
                <a:solidFill>
                  <a:srgbClr val="008000"/>
                </a:solidFill>
              </a:rPr>
              <a:t>www.toondoo.com</a:t>
            </a:r>
            <a:r>
              <a:rPr lang="en-US" sz="1100" dirty="0">
                <a:solidFill>
                  <a:srgbClr val="008000"/>
                </a:solidFill>
              </a:rPr>
              <a:t>/</a:t>
            </a:r>
          </a:p>
        </p:txBody>
      </p:sp>
      <p:sp>
        <p:nvSpPr>
          <p:cNvPr id="6" name="Rectangle 5"/>
          <p:cNvSpPr/>
          <p:nvPr/>
        </p:nvSpPr>
        <p:spPr>
          <a:xfrm>
            <a:off x="609600" y="5638800"/>
            <a:ext cx="8229600" cy="369332"/>
          </a:xfrm>
          <a:prstGeom prst="rect">
            <a:avLst/>
          </a:prstGeom>
        </p:spPr>
        <p:txBody>
          <a:bodyPr wrap="square">
            <a:spAutoFit/>
          </a:bodyPr>
          <a:lstStyle/>
          <a:p>
            <a:r>
              <a:rPr lang="en-US" i="1" dirty="0">
                <a:solidFill>
                  <a:srgbClr val="008000"/>
                </a:solidFill>
                <a:latin typeface="Bradley Hand Bold"/>
                <a:cs typeface="Bradley Hand Bold"/>
              </a:rPr>
              <a:t>If you torture the data long enough, it will confess to anything – Darrell Huff</a:t>
            </a:r>
          </a:p>
        </p:txBody>
      </p:sp>
    </p:spTree>
    <p:extLst>
      <p:ext uri="{BB962C8B-B14F-4D97-AF65-F5344CB8AC3E}">
        <p14:creationId xmlns:p14="http://schemas.microsoft.com/office/powerpoint/2010/main" val="2252863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Gartner</a:t>
            </a:r>
          </a:p>
        </p:txBody>
      </p:sp>
      <p:sp>
        <p:nvSpPr>
          <p:cNvPr id="3" name="Content Placeholder 2"/>
          <p:cNvSpPr>
            <a:spLocks noGrp="1"/>
          </p:cNvSpPr>
          <p:nvPr>
            <p:ph idx="1"/>
          </p:nvPr>
        </p:nvSpPr>
        <p:spPr/>
        <p:txBody>
          <a:bodyPr/>
          <a:lstStyle/>
          <a:p>
            <a:r>
              <a:rPr lang="en-US" dirty="0">
                <a:hlinkClick r:id="rId2"/>
              </a:rPr>
              <a:t>https://www.gartner.com/en/about</a:t>
            </a:r>
            <a:endParaRPr lang="en-US" dirty="0"/>
          </a:p>
        </p:txBody>
      </p:sp>
    </p:spTree>
    <p:extLst>
      <p:ext uri="{BB962C8B-B14F-4D97-AF65-F5344CB8AC3E}">
        <p14:creationId xmlns:p14="http://schemas.microsoft.com/office/powerpoint/2010/main" val="34367159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dirty="0"/>
              <a:t>Noise to Signal?</a:t>
            </a:r>
          </a:p>
        </p:txBody>
      </p:sp>
      <p:pic>
        <p:nvPicPr>
          <p:cNvPr id="4" name="Picture 3"/>
          <p:cNvPicPr>
            <a:picLocks noChangeAspect="1"/>
          </p:cNvPicPr>
          <p:nvPr/>
        </p:nvPicPr>
        <p:blipFill>
          <a:blip r:embed="rId3"/>
          <a:stretch>
            <a:fillRect/>
          </a:stretch>
        </p:blipFill>
        <p:spPr>
          <a:xfrm>
            <a:off x="7086600" y="2133600"/>
            <a:ext cx="914400" cy="939800"/>
          </a:xfrm>
          <a:prstGeom prst="rect">
            <a:avLst/>
          </a:prstGeom>
        </p:spPr>
      </p:pic>
      <p:sp>
        <p:nvSpPr>
          <p:cNvPr id="6" name="Down Arrow 5"/>
          <p:cNvSpPr/>
          <p:nvPr/>
        </p:nvSpPr>
        <p:spPr>
          <a:xfrm rot="16200000">
            <a:off x="5791200" y="1905000"/>
            <a:ext cx="304800" cy="15240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stretch>
            <a:fillRect/>
          </a:stretch>
        </p:blipFill>
        <p:spPr>
          <a:xfrm>
            <a:off x="4114800" y="2124793"/>
            <a:ext cx="469900" cy="444500"/>
          </a:xfrm>
          <a:prstGeom prst="rect">
            <a:avLst/>
          </a:prstGeom>
        </p:spPr>
      </p:pic>
      <p:pic>
        <p:nvPicPr>
          <p:cNvPr id="8" name="Picture 7"/>
          <p:cNvPicPr>
            <a:picLocks noChangeAspect="1"/>
          </p:cNvPicPr>
          <p:nvPr/>
        </p:nvPicPr>
        <p:blipFill>
          <a:blip r:embed="rId5"/>
          <a:stretch>
            <a:fillRect/>
          </a:stretch>
        </p:blipFill>
        <p:spPr>
          <a:xfrm>
            <a:off x="3276600" y="2353393"/>
            <a:ext cx="520700" cy="495300"/>
          </a:xfrm>
          <a:prstGeom prst="rect">
            <a:avLst/>
          </a:prstGeom>
        </p:spPr>
      </p:pic>
      <p:pic>
        <p:nvPicPr>
          <p:cNvPr id="9" name="Picture 8"/>
          <p:cNvPicPr>
            <a:picLocks noChangeAspect="1"/>
          </p:cNvPicPr>
          <p:nvPr/>
        </p:nvPicPr>
        <p:blipFill>
          <a:blip r:embed="rId6"/>
          <a:stretch>
            <a:fillRect/>
          </a:stretch>
        </p:blipFill>
        <p:spPr>
          <a:xfrm>
            <a:off x="3352800" y="1295400"/>
            <a:ext cx="528841" cy="533400"/>
          </a:xfrm>
          <a:prstGeom prst="rect">
            <a:avLst/>
          </a:prstGeom>
        </p:spPr>
      </p:pic>
      <p:pic>
        <p:nvPicPr>
          <p:cNvPr id="10" name="Picture 9"/>
          <p:cNvPicPr>
            <a:picLocks noChangeAspect="1"/>
          </p:cNvPicPr>
          <p:nvPr/>
        </p:nvPicPr>
        <p:blipFill>
          <a:blip r:embed="rId7"/>
          <a:stretch>
            <a:fillRect/>
          </a:stretch>
        </p:blipFill>
        <p:spPr>
          <a:xfrm>
            <a:off x="990600" y="4267200"/>
            <a:ext cx="1003300" cy="647700"/>
          </a:xfrm>
          <a:prstGeom prst="rect">
            <a:avLst/>
          </a:prstGeom>
        </p:spPr>
      </p:pic>
      <p:pic>
        <p:nvPicPr>
          <p:cNvPr id="11" name="Picture 10"/>
          <p:cNvPicPr>
            <a:picLocks noChangeAspect="1"/>
          </p:cNvPicPr>
          <p:nvPr/>
        </p:nvPicPr>
        <p:blipFill>
          <a:blip r:embed="rId8"/>
          <a:stretch>
            <a:fillRect/>
          </a:stretch>
        </p:blipFill>
        <p:spPr>
          <a:xfrm>
            <a:off x="2057400" y="2505793"/>
            <a:ext cx="735367" cy="533400"/>
          </a:xfrm>
          <a:prstGeom prst="rect">
            <a:avLst/>
          </a:prstGeom>
        </p:spPr>
      </p:pic>
      <p:pic>
        <p:nvPicPr>
          <p:cNvPr id="12" name="Picture 11"/>
          <p:cNvPicPr>
            <a:picLocks noChangeAspect="1"/>
          </p:cNvPicPr>
          <p:nvPr/>
        </p:nvPicPr>
        <p:blipFill>
          <a:blip r:embed="rId9"/>
          <a:stretch>
            <a:fillRect/>
          </a:stretch>
        </p:blipFill>
        <p:spPr>
          <a:xfrm>
            <a:off x="3124200" y="3115393"/>
            <a:ext cx="533400" cy="520175"/>
          </a:xfrm>
          <a:prstGeom prst="rect">
            <a:avLst/>
          </a:prstGeom>
        </p:spPr>
      </p:pic>
      <p:pic>
        <p:nvPicPr>
          <p:cNvPr id="13" name="Picture 12"/>
          <p:cNvPicPr>
            <a:picLocks noChangeAspect="1"/>
          </p:cNvPicPr>
          <p:nvPr/>
        </p:nvPicPr>
        <p:blipFill>
          <a:blip r:embed="rId10"/>
          <a:stretch>
            <a:fillRect/>
          </a:stretch>
        </p:blipFill>
        <p:spPr>
          <a:xfrm>
            <a:off x="1905000" y="1219200"/>
            <a:ext cx="522748" cy="558800"/>
          </a:xfrm>
          <a:prstGeom prst="rect">
            <a:avLst/>
          </a:prstGeom>
        </p:spPr>
      </p:pic>
      <p:pic>
        <p:nvPicPr>
          <p:cNvPr id="14" name="Picture 13"/>
          <p:cNvPicPr>
            <a:picLocks noChangeAspect="1"/>
          </p:cNvPicPr>
          <p:nvPr/>
        </p:nvPicPr>
        <p:blipFill>
          <a:blip r:embed="rId11"/>
          <a:stretch>
            <a:fillRect/>
          </a:stretch>
        </p:blipFill>
        <p:spPr>
          <a:xfrm>
            <a:off x="3962400" y="2810593"/>
            <a:ext cx="749300" cy="772355"/>
          </a:xfrm>
          <a:prstGeom prst="rect">
            <a:avLst/>
          </a:prstGeom>
        </p:spPr>
      </p:pic>
      <p:pic>
        <p:nvPicPr>
          <p:cNvPr id="15" name="Picture 14"/>
          <p:cNvPicPr>
            <a:picLocks noChangeAspect="1"/>
          </p:cNvPicPr>
          <p:nvPr/>
        </p:nvPicPr>
        <p:blipFill>
          <a:blip r:embed="rId12"/>
          <a:stretch>
            <a:fillRect/>
          </a:stretch>
        </p:blipFill>
        <p:spPr>
          <a:xfrm>
            <a:off x="2438400" y="3657600"/>
            <a:ext cx="457200" cy="523875"/>
          </a:xfrm>
          <a:prstGeom prst="rect">
            <a:avLst/>
          </a:prstGeom>
        </p:spPr>
      </p:pic>
      <p:pic>
        <p:nvPicPr>
          <p:cNvPr id="16" name="Picture 15"/>
          <p:cNvPicPr>
            <a:picLocks noChangeAspect="1"/>
          </p:cNvPicPr>
          <p:nvPr/>
        </p:nvPicPr>
        <p:blipFill>
          <a:blip r:embed="rId13"/>
          <a:stretch>
            <a:fillRect/>
          </a:stretch>
        </p:blipFill>
        <p:spPr>
          <a:xfrm>
            <a:off x="838200" y="1676400"/>
            <a:ext cx="969963" cy="330200"/>
          </a:xfrm>
          <a:prstGeom prst="rect">
            <a:avLst/>
          </a:prstGeom>
        </p:spPr>
      </p:pic>
      <p:pic>
        <p:nvPicPr>
          <p:cNvPr id="17" name="Picture 16"/>
          <p:cNvPicPr>
            <a:picLocks noChangeAspect="1"/>
          </p:cNvPicPr>
          <p:nvPr/>
        </p:nvPicPr>
        <p:blipFill>
          <a:blip r:embed="rId14"/>
          <a:stretch>
            <a:fillRect/>
          </a:stretch>
        </p:blipFill>
        <p:spPr>
          <a:xfrm>
            <a:off x="1524000" y="3276600"/>
            <a:ext cx="609600" cy="542207"/>
          </a:xfrm>
          <a:prstGeom prst="rect">
            <a:avLst/>
          </a:prstGeom>
        </p:spPr>
      </p:pic>
      <p:pic>
        <p:nvPicPr>
          <p:cNvPr id="18" name="Picture 17"/>
          <p:cNvPicPr>
            <a:picLocks noChangeAspect="1"/>
          </p:cNvPicPr>
          <p:nvPr/>
        </p:nvPicPr>
        <p:blipFill>
          <a:blip r:embed="rId15"/>
          <a:stretch>
            <a:fillRect/>
          </a:stretch>
        </p:blipFill>
        <p:spPr>
          <a:xfrm>
            <a:off x="1371600" y="2286000"/>
            <a:ext cx="431800" cy="636905"/>
          </a:xfrm>
          <a:prstGeom prst="rect">
            <a:avLst/>
          </a:prstGeom>
        </p:spPr>
      </p:pic>
      <p:pic>
        <p:nvPicPr>
          <p:cNvPr id="19" name="Picture 18"/>
          <p:cNvPicPr>
            <a:picLocks noChangeAspect="1"/>
          </p:cNvPicPr>
          <p:nvPr/>
        </p:nvPicPr>
        <p:blipFill>
          <a:blip r:embed="rId16"/>
          <a:stretch>
            <a:fillRect/>
          </a:stretch>
        </p:blipFill>
        <p:spPr>
          <a:xfrm>
            <a:off x="2514600" y="1752600"/>
            <a:ext cx="496835" cy="508000"/>
          </a:xfrm>
          <a:prstGeom prst="rect">
            <a:avLst/>
          </a:prstGeom>
        </p:spPr>
      </p:pic>
      <p:pic>
        <p:nvPicPr>
          <p:cNvPr id="20" name="Picture 19"/>
          <p:cNvPicPr>
            <a:picLocks noChangeAspect="1"/>
          </p:cNvPicPr>
          <p:nvPr/>
        </p:nvPicPr>
        <p:blipFill>
          <a:blip r:embed="rId17"/>
          <a:stretch>
            <a:fillRect/>
          </a:stretch>
        </p:blipFill>
        <p:spPr>
          <a:xfrm>
            <a:off x="685800" y="3048000"/>
            <a:ext cx="520700" cy="533400"/>
          </a:xfrm>
          <a:prstGeom prst="rect">
            <a:avLst/>
          </a:prstGeom>
        </p:spPr>
      </p:pic>
      <p:sp>
        <p:nvSpPr>
          <p:cNvPr id="25" name="Magnetic Disk 24"/>
          <p:cNvSpPr/>
          <p:nvPr/>
        </p:nvSpPr>
        <p:spPr>
          <a:xfrm>
            <a:off x="3429000" y="3886200"/>
            <a:ext cx="609600" cy="609600"/>
          </a:xfrm>
          <a:prstGeom prst="flowChartMagneticDisk">
            <a:avLst/>
          </a:prstGeom>
          <a:ln>
            <a:solidFill>
              <a:schemeClr val="accent2">
                <a:lumMod val="75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DB</a:t>
            </a:r>
          </a:p>
        </p:txBody>
      </p:sp>
      <p:graphicFrame>
        <p:nvGraphicFramePr>
          <p:cNvPr id="26" name="Diagram 25"/>
          <p:cNvGraphicFramePr/>
          <p:nvPr>
            <p:extLst>
              <p:ext uri="{D42A27DB-BD31-4B8C-83A1-F6EECF244321}">
                <p14:modId xmlns:p14="http://schemas.microsoft.com/office/powerpoint/2010/main" val="3386083387"/>
              </p:ext>
            </p:extLst>
          </p:nvPr>
        </p:nvGraphicFramePr>
        <p:xfrm>
          <a:off x="1885245" y="4281311"/>
          <a:ext cx="1752600" cy="1422400"/>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pic>
        <p:nvPicPr>
          <p:cNvPr id="27" name="Picture 26"/>
          <p:cNvPicPr>
            <a:picLocks noChangeAspect="1"/>
          </p:cNvPicPr>
          <p:nvPr/>
        </p:nvPicPr>
        <p:blipFill>
          <a:blip r:embed="rId23"/>
          <a:stretch>
            <a:fillRect/>
          </a:stretch>
        </p:blipFill>
        <p:spPr>
          <a:xfrm>
            <a:off x="685800" y="2209800"/>
            <a:ext cx="643467" cy="609600"/>
          </a:xfrm>
          <a:prstGeom prst="rect">
            <a:avLst/>
          </a:prstGeom>
        </p:spPr>
      </p:pic>
      <p:pic>
        <p:nvPicPr>
          <p:cNvPr id="28" name="Picture 27"/>
          <p:cNvPicPr>
            <a:picLocks noChangeAspect="1"/>
          </p:cNvPicPr>
          <p:nvPr/>
        </p:nvPicPr>
        <p:blipFill>
          <a:blip r:embed="rId24"/>
          <a:stretch>
            <a:fillRect/>
          </a:stretch>
        </p:blipFill>
        <p:spPr>
          <a:xfrm>
            <a:off x="609600" y="3657600"/>
            <a:ext cx="393700" cy="393700"/>
          </a:xfrm>
          <a:prstGeom prst="rect">
            <a:avLst/>
          </a:prstGeom>
        </p:spPr>
      </p:pic>
      <p:pic>
        <p:nvPicPr>
          <p:cNvPr id="3" name="Picture 2"/>
          <p:cNvPicPr>
            <a:picLocks noChangeAspect="1"/>
          </p:cNvPicPr>
          <p:nvPr/>
        </p:nvPicPr>
        <p:blipFill>
          <a:blip r:embed="rId25"/>
          <a:stretch>
            <a:fillRect/>
          </a:stretch>
        </p:blipFill>
        <p:spPr>
          <a:xfrm>
            <a:off x="4800600" y="3352800"/>
            <a:ext cx="3819293" cy="2667000"/>
          </a:xfrm>
          <a:prstGeom prst="rect">
            <a:avLst/>
          </a:prstGeom>
        </p:spPr>
      </p:pic>
      <p:sp>
        <p:nvSpPr>
          <p:cNvPr id="24" name="Rectangle 23"/>
          <p:cNvSpPr/>
          <p:nvPr/>
        </p:nvSpPr>
        <p:spPr>
          <a:xfrm>
            <a:off x="533400" y="5715000"/>
            <a:ext cx="8229600" cy="369332"/>
          </a:xfrm>
          <a:prstGeom prst="rect">
            <a:avLst/>
          </a:prstGeom>
        </p:spPr>
        <p:txBody>
          <a:bodyPr wrap="square">
            <a:spAutoFit/>
          </a:bodyPr>
          <a:lstStyle/>
          <a:p>
            <a:pPr algn="ctr"/>
            <a:r>
              <a:rPr lang="en-US" i="1" dirty="0">
                <a:solidFill>
                  <a:srgbClr val="008000"/>
                </a:solidFill>
                <a:latin typeface="Bradley Hand Bold"/>
                <a:cs typeface="Bradley Hand Bold"/>
              </a:rPr>
              <a:t>Data has a habit of replicating itself</a:t>
            </a:r>
          </a:p>
        </p:txBody>
      </p:sp>
    </p:spTree>
    <p:extLst>
      <p:ext uri="{BB962C8B-B14F-4D97-AF65-F5344CB8AC3E}">
        <p14:creationId xmlns:p14="http://schemas.microsoft.com/office/powerpoint/2010/main" val="78597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5" grpId="0" animBg="1"/>
      <p:bldGraphic spid="26" grpId="0">
        <p:bldAsOne/>
      </p:bldGraphic>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Wrangling is …</a:t>
            </a:r>
          </a:p>
        </p:txBody>
      </p:sp>
      <p:sp>
        <p:nvSpPr>
          <p:cNvPr id="4" name="Rectangle 3"/>
          <p:cNvSpPr/>
          <p:nvPr/>
        </p:nvSpPr>
        <p:spPr>
          <a:xfrm>
            <a:off x="838200" y="1600200"/>
            <a:ext cx="7620000" cy="4431983"/>
          </a:xfrm>
          <a:prstGeom prst="rect">
            <a:avLst/>
          </a:prstGeom>
          <a:noFill/>
        </p:spPr>
        <p:txBody>
          <a:bodyPr wrap="square" lIns="91440" tIns="45720" rIns="91440" bIns="45720">
            <a:spAutoFit/>
          </a:bodyPr>
          <a:lstStyle/>
          <a:p>
            <a:pPr algn="ctr"/>
            <a:r>
              <a:rPr lang="en-US" sz="5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Process of </a:t>
            </a:r>
            <a:r>
              <a:rPr lang="en-US" sz="6000" b="1" dirty="0">
                <a:ln w="1905"/>
                <a:solidFill>
                  <a:srgbClr val="008000"/>
                </a:solidFill>
                <a:effectLst>
                  <a:innerShdw blurRad="69850" dist="43180" dir="5400000">
                    <a:srgbClr val="000000">
                      <a:alpha val="65000"/>
                    </a:srgbClr>
                  </a:innerShdw>
                </a:effectLst>
              </a:rPr>
              <a:t>transforming</a:t>
            </a:r>
            <a:r>
              <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en-US" sz="5400" b="1" dirty="0">
                <a:ln w="1905"/>
                <a:solidFill>
                  <a:srgbClr val="008000"/>
                </a:solidFill>
                <a:effectLst>
                  <a:innerShdw blurRad="69850" dist="43180" dir="5400000">
                    <a:srgbClr val="000000">
                      <a:alpha val="65000"/>
                    </a:srgbClr>
                  </a:innerShdw>
                </a:effectLst>
              </a:rPr>
              <a:t>“raw” </a:t>
            </a:r>
            <a:r>
              <a:rPr lang="en-US" sz="5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data into data that can be </a:t>
            </a:r>
            <a:r>
              <a:rPr lang="en-US" sz="5400" b="1" dirty="0">
                <a:ln w="1905"/>
                <a:solidFill>
                  <a:srgbClr val="008000"/>
                </a:solidFill>
                <a:effectLst>
                  <a:innerShdw blurRad="69850" dist="43180" dir="5400000">
                    <a:srgbClr val="000000">
                      <a:alpha val="65000"/>
                    </a:srgbClr>
                  </a:innerShdw>
                </a:effectLst>
              </a:rPr>
              <a:t>analyzed</a:t>
            </a:r>
            <a:r>
              <a:rPr lang="en-US" sz="5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to generate valid actionable </a:t>
            </a:r>
            <a:r>
              <a:rPr lang="en-US" sz="5400" b="1" dirty="0">
                <a:ln w="1905"/>
                <a:solidFill>
                  <a:srgbClr val="008000"/>
                </a:solidFill>
                <a:effectLst>
                  <a:innerShdw blurRad="69850" dist="43180" dir="5400000">
                    <a:srgbClr val="000000">
                      <a:alpha val="65000"/>
                    </a:srgbClr>
                  </a:innerShdw>
                </a:effectLst>
              </a:rPr>
              <a:t>insights</a:t>
            </a:r>
            <a:endParaRPr lang="en-US" sz="5400" b="1" cap="none" spc="0" dirty="0">
              <a:ln w="12700">
                <a:solidFill>
                  <a:schemeClr val="tx2">
                    <a:satMod val="155000"/>
                  </a:schemeClr>
                </a:solidFill>
                <a:prstDash val="solid"/>
              </a:ln>
              <a:solidFill>
                <a:srgbClr val="008000"/>
              </a:solidFill>
              <a:effectLst>
                <a:outerShdw blurRad="41275" dist="20320" dir="1800000" algn="tl" rotWithShape="0">
                  <a:srgbClr val="000000">
                    <a:alpha val="40000"/>
                  </a:srgbClr>
                </a:outerShdw>
              </a:effectLst>
            </a:endParaRPr>
          </a:p>
        </p:txBody>
      </p:sp>
      <p:pic>
        <p:nvPicPr>
          <p:cNvPr id="3" name="Picture 2"/>
          <p:cNvPicPr>
            <a:picLocks noChangeAspect="1"/>
          </p:cNvPicPr>
          <p:nvPr/>
        </p:nvPicPr>
        <p:blipFill>
          <a:blip r:embed="rId2"/>
          <a:stretch>
            <a:fillRect/>
          </a:stretch>
        </p:blipFill>
        <p:spPr>
          <a:xfrm>
            <a:off x="742950" y="304800"/>
            <a:ext cx="1314450" cy="1295400"/>
          </a:xfrm>
          <a:prstGeom prst="rect">
            <a:avLst/>
          </a:prstGeom>
        </p:spPr>
      </p:pic>
      <p:pic>
        <p:nvPicPr>
          <p:cNvPr id="5" name="Picture 4"/>
          <p:cNvPicPr>
            <a:picLocks noChangeAspect="1"/>
          </p:cNvPicPr>
          <p:nvPr/>
        </p:nvPicPr>
        <p:blipFill>
          <a:blip r:embed="rId3"/>
          <a:stretch>
            <a:fillRect/>
          </a:stretch>
        </p:blipFill>
        <p:spPr>
          <a:xfrm>
            <a:off x="7010400" y="457200"/>
            <a:ext cx="1308100" cy="1153870"/>
          </a:xfrm>
          <a:prstGeom prst="rect">
            <a:avLst/>
          </a:prstGeom>
        </p:spPr>
      </p:pic>
    </p:spTree>
    <p:extLst>
      <p:ext uri="{BB962C8B-B14F-4D97-AF65-F5344CB8AC3E}">
        <p14:creationId xmlns:p14="http://schemas.microsoft.com/office/powerpoint/2010/main" val="3789397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Wrangling:  aka…</a:t>
            </a:r>
          </a:p>
        </p:txBody>
      </p:sp>
      <p:sp>
        <p:nvSpPr>
          <p:cNvPr id="3" name="Content Placeholder 2"/>
          <p:cNvSpPr>
            <a:spLocks noGrp="1"/>
          </p:cNvSpPr>
          <p:nvPr>
            <p:ph idx="1"/>
          </p:nvPr>
        </p:nvSpPr>
        <p:spPr/>
        <p:txBody>
          <a:bodyPr/>
          <a:lstStyle/>
          <a:p>
            <a:r>
              <a:rPr lang="en-US" dirty="0"/>
              <a:t>Data Preprocessing</a:t>
            </a:r>
          </a:p>
          <a:p>
            <a:r>
              <a:rPr lang="en-US" dirty="0"/>
              <a:t>Data Preparation</a:t>
            </a:r>
          </a:p>
          <a:p>
            <a:r>
              <a:rPr lang="en-US" dirty="0"/>
              <a:t>Data Cleansing</a:t>
            </a:r>
          </a:p>
          <a:p>
            <a:r>
              <a:rPr lang="en-US" dirty="0"/>
              <a:t>Data Scrubbing</a:t>
            </a:r>
          </a:p>
          <a:p>
            <a:r>
              <a:rPr lang="en-US" dirty="0"/>
              <a:t>Data Munging</a:t>
            </a:r>
          </a:p>
          <a:p>
            <a:r>
              <a:rPr lang="en-US" dirty="0"/>
              <a:t>Data Transformation</a:t>
            </a:r>
          </a:p>
          <a:p>
            <a:r>
              <a:rPr lang="en-US" dirty="0"/>
              <a:t>Data Fold, Spindle, Mutilate…</a:t>
            </a:r>
          </a:p>
          <a:p>
            <a:endParaRPr lang="en-US" dirty="0"/>
          </a:p>
          <a:p>
            <a:endParaRPr lang="en-US" dirty="0"/>
          </a:p>
        </p:txBody>
      </p:sp>
      <p:pic>
        <p:nvPicPr>
          <p:cNvPr id="6" name="Picture 5"/>
          <p:cNvPicPr>
            <a:picLocks noChangeAspect="1"/>
          </p:cNvPicPr>
          <p:nvPr/>
        </p:nvPicPr>
        <p:blipFill>
          <a:blip r:embed="rId3"/>
          <a:stretch>
            <a:fillRect/>
          </a:stretch>
        </p:blipFill>
        <p:spPr>
          <a:xfrm>
            <a:off x="6400800" y="5080000"/>
            <a:ext cx="914400" cy="939800"/>
          </a:xfrm>
          <a:prstGeom prst="rect">
            <a:avLst/>
          </a:prstGeom>
        </p:spPr>
      </p:pic>
      <p:graphicFrame>
        <p:nvGraphicFramePr>
          <p:cNvPr id="10" name="Diagram 9"/>
          <p:cNvGraphicFramePr/>
          <p:nvPr>
            <p:extLst>
              <p:ext uri="{D42A27DB-BD31-4B8C-83A1-F6EECF244321}">
                <p14:modId xmlns:p14="http://schemas.microsoft.com/office/powerpoint/2010/main" val="2284246288"/>
              </p:ext>
            </p:extLst>
          </p:nvPr>
        </p:nvGraphicFramePr>
        <p:xfrm>
          <a:off x="6955872" y="4144627"/>
          <a:ext cx="990600" cy="990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Down Arrow 10"/>
          <p:cNvSpPr/>
          <p:nvPr/>
        </p:nvSpPr>
        <p:spPr>
          <a:xfrm>
            <a:off x="6705600" y="4267200"/>
            <a:ext cx="228600" cy="6858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9"/>
          <a:stretch>
            <a:fillRect/>
          </a:stretch>
        </p:blipFill>
        <p:spPr>
          <a:xfrm>
            <a:off x="8229600" y="2353393"/>
            <a:ext cx="469900" cy="444500"/>
          </a:xfrm>
          <a:prstGeom prst="rect">
            <a:avLst/>
          </a:prstGeom>
        </p:spPr>
      </p:pic>
      <p:pic>
        <p:nvPicPr>
          <p:cNvPr id="13" name="Picture 12"/>
          <p:cNvPicPr>
            <a:picLocks noChangeAspect="1"/>
          </p:cNvPicPr>
          <p:nvPr/>
        </p:nvPicPr>
        <p:blipFill>
          <a:blip r:embed="rId10"/>
          <a:stretch>
            <a:fillRect/>
          </a:stretch>
        </p:blipFill>
        <p:spPr>
          <a:xfrm>
            <a:off x="7391400" y="2581993"/>
            <a:ext cx="520700" cy="495300"/>
          </a:xfrm>
          <a:prstGeom prst="rect">
            <a:avLst/>
          </a:prstGeom>
        </p:spPr>
      </p:pic>
      <p:pic>
        <p:nvPicPr>
          <p:cNvPr id="14" name="Picture 13"/>
          <p:cNvPicPr>
            <a:picLocks noChangeAspect="1"/>
          </p:cNvPicPr>
          <p:nvPr/>
        </p:nvPicPr>
        <p:blipFill>
          <a:blip r:embed="rId11"/>
          <a:stretch>
            <a:fillRect/>
          </a:stretch>
        </p:blipFill>
        <p:spPr>
          <a:xfrm>
            <a:off x="7543800" y="1743793"/>
            <a:ext cx="528841" cy="533400"/>
          </a:xfrm>
          <a:prstGeom prst="rect">
            <a:avLst/>
          </a:prstGeom>
        </p:spPr>
      </p:pic>
      <p:pic>
        <p:nvPicPr>
          <p:cNvPr id="4" name="Picture 3"/>
          <p:cNvPicPr>
            <a:picLocks noChangeAspect="1"/>
          </p:cNvPicPr>
          <p:nvPr/>
        </p:nvPicPr>
        <p:blipFill>
          <a:blip r:embed="rId12"/>
          <a:stretch>
            <a:fillRect/>
          </a:stretch>
        </p:blipFill>
        <p:spPr>
          <a:xfrm>
            <a:off x="7924800" y="1143000"/>
            <a:ext cx="1003300" cy="647700"/>
          </a:xfrm>
          <a:prstGeom prst="rect">
            <a:avLst/>
          </a:prstGeom>
        </p:spPr>
      </p:pic>
      <p:pic>
        <p:nvPicPr>
          <p:cNvPr id="5" name="Picture 4"/>
          <p:cNvPicPr>
            <a:picLocks noChangeAspect="1"/>
          </p:cNvPicPr>
          <p:nvPr/>
        </p:nvPicPr>
        <p:blipFill>
          <a:blip r:embed="rId13"/>
          <a:stretch>
            <a:fillRect/>
          </a:stretch>
        </p:blipFill>
        <p:spPr>
          <a:xfrm>
            <a:off x="6172200" y="2734393"/>
            <a:ext cx="735367" cy="533400"/>
          </a:xfrm>
          <a:prstGeom prst="rect">
            <a:avLst/>
          </a:prstGeom>
        </p:spPr>
      </p:pic>
      <p:pic>
        <p:nvPicPr>
          <p:cNvPr id="7" name="Picture 6"/>
          <p:cNvPicPr>
            <a:picLocks noChangeAspect="1"/>
          </p:cNvPicPr>
          <p:nvPr/>
        </p:nvPicPr>
        <p:blipFill>
          <a:blip r:embed="rId14"/>
          <a:stretch>
            <a:fillRect/>
          </a:stretch>
        </p:blipFill>
        <p:spPr>
          <a:xfrm>
            <a:off x="7239000" y="3343993"/>
            <a:ext cx="533400" cy="520175"/>
          </a:xfrm>
          <a:prstGeom prst="rect">
            <a:avLst/>
          </a:prstGeom>
        </p:spPr>
      </p:pic>
      <p:pic>
        <p:nvPicPr>
          <p:cNvPr id="8" name="Picture 7"/>
          <p:cNvPicPr>
            <a:picLocks noChangeAspect="1"/>
          </p:cNvPicPr>
          <p:nvPr/>
        </p:nvPicPr>
        <p:blipFill>
          <a:blip r:embed="rId15"/>
          <a:stretch>
            <a:fillRect/>
          </a:stretch>
        </p:blipFill>
        <p:spPr>
          <a:xfrm>
            <a:off x="6019800" y="1524000"/>
            <a:ext cx="522748" cy="558800"/>
          </a:xfrm>
          <a:prstGeom prst="rect">
            <a:avLst/>
          </a:prstGeom>
        </p:spPr>
      </p:pic>
      <p:pic>
        <p:nvPicPr>
          <p:cNvPr id="9" name="Picture 8"/>
          <p:cNvPicPr>
            <a:picLocks noChangeAspect="1"/>
          </p:cNvPicPr>
          <p:nvPr/>
        </p:nvPicPr>
        <p:blipFill>
          <a:blip r:embed="rId16"/>
          <a:stretch>
            <a:fillRect/>
          </a:stretch>
        </p:blipFill>
        <p:spPr>
          <a:xfrm>
            <a:off x="8077200" y="3039193"/>
            <a:ext cx="749300" cy="772355"/>
          </a:xfrm>
          <a:prstGeom prst="rect">
            <a:avLst/>
          </a:prstGeom>
        </p:spPr>
      </p:pic>
      <p:pic>
        <p:nvPicPr>
          <p:cNvPr id="15" name="Picture 14"/>
          <p:cNvPicPr>
            <a:picLocks noChangeAspect="1"/>
          </p:cNvPicPr>
          <p:nvPr/>
        </p:nvPicPr>
        <p:blipFill>
          <a:blip r:embed="rId17"/>
          <a:stretch>
            <a:fillRect/>
          </a:stretch>
        </p:blipFill>
        <p:spPr>
          <a:xfrm>
            <a:off x="6629400" y="3581400"/>
            <a:ext cx="457200" cy="523875"/>
          </a:xfrm>
          <a:prstGeom prst="rect">
            <a:avLst/>
          </a:prstGeom>
        </p:spPr>
      </p:pic>
      <p:pic>
        <p:nvPicPr>
          <p:cNvPr id="16" name="Picture 15"/>
          <p:cNvPicPr>
            <a:picLocks noChangeAspect="1"/>
          </p:cNvPicPr>
          <p:nvPr/>
        </p:nvPicPr>
        <p:blipFill>
          <a:blip r:embed="rId18"/>
          <a:stretch>
            <a:fillRect/>
          </a:stretch>
        </p:blipFill>
        <p:spPr>
          <a:xfrm>
            <a:off x="4953000" y="1752600"/>
            <a:ext cx="969963" cy="330200"/>
          </a:xfrm>
          <a:prstGeom prst="rect">
            <a:avLst/>
          </a:prstGeom>
        </p:spPr>
      </p:pic>
      <p:pic>
        <p:nvPicPr>
          <p:cNvPr id="17" name="Picture 16"/>
          <p:cNvPicPr>
            <a:picLocks noChangeAspect="1"/>
          </p:cNvPicPr>
          <p:nvPr/>
        </p:nvPicPr>
        <p:blipFill>
          <a:blip r:embed="rId19"/>
          <a:stretch>
            <a:fillRect/>
          </a:stretch>
        </p:blipFill>
        <p:spPr>
          <a:xfrm>
            <a:off x="5486400" y="3505200"/>
            <a:ext cx="609600" cy="542207"/>
          </a:xfrm>
          <a:prstGeom prst="rect">
            <a:avLst/>
          </a:prstGeom>
        </p:spPr>
      </p:pic>
      <p:pic>
        <p:nvPicPr>
          <p:cNvPr id="18" name="Picture 17"/>
          <p:cNvPicPr>
            <a:picLocks noChangeAspect="1"/>
          </p:cNvPicPr>
          <p:nvPr/>
        </p:nvPicPr>
        <p:blipFill>
          <a:blip r:embed="rId20"/>
          <a:stretch>
            <a:fillRect/>
          </a:stretch>
        </p:blipFill>
        <p:spPr>
          <a:xfrm>
            <a:off x="5943600" y="2209800"/>
            <a:ext cx="902929" cy="736600"/>
          </a:xfrm>
          <a:prstGeom prst="rect">
            <a:avLst/>
          </a:prstGeom>
        </p:spPr>
      </p:pic>
      <p:pic>
        <p:nvPicPr>
          <p:cNvPr id="19" name="Picture 18"/>
          <p:cNvPicPr>
            <a:picLocks noChangeAspect="1"/>
          </p:cNvPicPr>
          <p:nvPr/>
        </p:nvPicPr>
        <p:blipFill>
          <a:blip r:embed="rId21"/>
          <a:stretch>
            <a:fillRect/>
          </a:stretch>
        </p:blipFill>
        <p:spPr>
          <a:xfrm>
            <a:off x="5334000" y="2514600"/>
            <a:ext cx="431800" cy="636905"/>
          </a:xfrm>
          <a:prstGeom prst="rect">
            <a:avLst/>
          </a:prstGeom>
        </p:spPr>
      </p:pic>
      <p:pic>
        <p:nvPicPr>
          <p:cNvPr id="20" name="Picture 19"/>
          <p:cNvPicPr>
            <a:picLocks noChangeAspect="1"/>
          </p:cNvPicPr>
          <p:nvPr/>
        </p:nvPicPr>
        <p:blipFill>
          <a:blip r:embed="rId22"/>
          <a:stretch>
            <a:fillRect/>
          </a:stretch>
        </p:blipFill>
        <p:spPr>
          <a:xfrm>
            <a:off x="6858000" y="1981200"/>
            <a:ext cx="496835" cy="508000"/>
          </a:xfrm>
          <a:prstGeom prst="rect">
            <a:avLst/>
          </a:prstGeom>
        </p:spPr>
      </p:pic>
      <p:sp>
        <p:nvSpPr>
          <p:cNvPr id="21" name="TextBox 20"/>
          <p:cNvSpPr txBox="1"/>
          <p:nvPr/>
        </p:nvSpPr>
        <p:spPr>
          <a:xfrm>
            <a:off x="7315200" y="5410200"/>
            <a:ext cx="721396" cy="369332"/>
          </a:xfrm>
          <a:prstGeom prst="rect">
            <a:avLst/>
          </a:prstGeom>
          <a:noFill/>
        </p:spPr>
        <p:txBody>
          <a:bodyPr wrap="none" rtlCol="0">
            <a:spAutoFit/>
          </a:bodyPr>
          <a:lstStyle/>
          <a:p>
            <a:r>
              <a:rPr lang="en-US" dirty="0"/>
              <a:t>signal</a:t>
            </a:r>
          </a:p>
        </p:txBody>
      </p:sp>
      <p:pic>
        <p:nvPicPr>
          <p:cNvPr id="22" name="Picture 21"/>
          <p:cNvPicPr>
            <a:picLocks noChangeAspect="1"/>
          </p:cNvPicPr>
          <p:nvPr/>
        </p:nvPicPr>
        <p:blipFill>
          <a:blip r:embed="rId23"/>
          <a:stretch>
            <a:fillRect/>
          </a:stretch>
        </p:blipFill>
        <p:spPr>
          <a:xfrm>
            <a:off x="4800600" y="3276600"/>
            <a:ext cx="520700" cy="533400"/>
          </a:xfrm>
          <a:prstGeom prst="rect">
            <a:avLst/>
          </a:prstGeom>
        </p:spPr>
      </p:pic>
      <p:sp>
        <p:nvSpPr>
          <p:cNvPr id="23" name="TextBox 22"/>
          <p:cNvSpPr txBox="1"/>
          <p:nvPr/>
        </p:nvSpPr>
        <p:spPr>
          <a:xfrm>
            <a:off x="5867400" y="4267200"/>
            <a:ext cx="685780" cy="369332"/>
          </a:xfrm>
          <a:prstGeom prst="rect">
            <a:avLst/>
          </a:prstGeom>
          <a:noFill/>
        </p:spPr>
        <p:txBody>
          <a:bodyPr wrap="none" rtlCol="0">
            <a:spAutoFit/>
          </a:bodyPr>
          <a:lstStyle/>
          <a:p>
            <a:r>
              <a:rPr lang="en-US" dirty="0"/>
              <a:t>noise</a:t>
            </a:r>
          </a:p>
        </p:txBody>
      </p:sp>
    </p:spTree>
    <p:extLst>
      <p:ext uri="{BB962C8B-B14F-4D97-AF65-F5344CB8AC3E}">
        <p14:creationId xmlns:p14="http://schemas.microsoft.com/office/powerpoint/2010/main" val="733613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10" grpId="0">
        <p:bldAsOne/>
      </p:bldGraphic>
      <p:bldP spid="11" grpId="0" animBg="1"/>
      <p:bldP spid="21" grpId="0"/>
      <p:bldP spid="23" grpId="0"/>
    </p:bldLst>
  </p:timing>
</p:sld>
</file>

<file path=ppt/tags/tag1.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heme/theme1.xml><?xml version="1.0" encoding="utf-8"?>
<a:theme xmlns:a="http://schemas.openxmlformats.org/drawingml/2006/main" name="Introducing PowerPoint 2011">
  <a:themeElements>
    <a:clrScheme name="Fresh">
      <a:dk1>
        <a:srgbClr val="262626"/>
      </a:dk1>
      <a:lt1>
        <a:sysClr val="window" lastClr="FFFFFF"/>
      </a:lt1>
      <a:dk2>
        <a:srgbClr val="595959"/>
      </a:dk2>
      <a:lt2>
        <a:srgbClr val="EEECE1"/>
      </a:lt2>
      <a:accent1>
        <a:srgbClr val="F4891E"/>
      </a:accent1>
      <a:accent2>
        <a:srgbClr val="7BCF27"/>
      </a:accent2>
      <a:accent3>
        <a:srgbClr val="9BBB59"/>
      </a:accent3>
      <a:accent4>
        <a:srgbClr val="00B0F0"/>
      </a:accent4>
      <a:accent5>
        <a:srgbClr val="4BACC6"/>
      </a:accent5>
      <a:accent6>
        <a:srgbClr val="F79646"/>
      </a:accent6>
      <a:hlink>
        <a:srgbClr val="00B0F0"/>
      </a:hlink>
      <a:folHlink>
        <a:srgbClr val="F489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Introducing PowerPoint 2011.potx</Template>
  <TotalTime>0</TotalTime>
  <Words>1019</Words>
  <Application>Microsoft Office PowerPoint</Application>
  <PresentationFormat>On-screen Show (4:3)</PresentationFormat>
  <Paragraphs>492</Paragraphs>
  <Slides>31</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Bradley Hand Bold</vt:lpstr>
      <vt:lpstr>Calibri</vt:lpstr>
      <vt:lpstr>Georgia</vt:lpstr>
      <vt:lpstr>Introducing PowerPoint 2011</vt:lpstr>
      <vt:lpstr>PowerPoint Presentation</vt:lpstr>
      <vt:lpstr>Why, What and How Data Wrangling</vt:lpstr>
      <vt:lpstr>Goal: Better Faster Cheaper!</vt:lpstr>
      <vt:lpstr>Vicious cycle</vt:lpstr>
      <vt:lpstr>Data Quality Issue</vt:lpstr>
      <vt:lpstr>Gartner</vt:lpstr>
      <vt:lpstr>Noise to Signal?</vt:lpstr>
      <vt:lpstr>Data Wrangling is …</vt:lpstr>
      <vt:lpstr>Data Wrangling:  aka…</vt:lpstr>
      <vt:lpstr>Data Wrangling Steps</vt:lpstr>
      <vt:lpstr>Let’s take a PDF Invoice…for example</vt:lpstr>
      <vt:lpstr>Altair Monarch (Datawatch)</vt:lpstr>
      <vt:lpstr>Let’s take an image…</vt:lpstr>
      <vt:lpstr>Understand your data</vt:lpstr>
      <vt:lpstr>Outliers</vt:lpstr>
      <vt:lpstr>Missing Values</vt:lpstr>
      <vt:lpstr>Types of data</vt:lpstr>
      <vt:lpstr>Data Source Selection Criteria</vt:lpstr>
      <vt:lpstr>Tidy Data: Not all tables are created equal</vt:lpstr>
      <vt:lpstr>Tidy Data: Not all tables are created equal</vt:lpstr>
      <vt:lpstr>Tidy Data: Not all tables are created equal</vt:lpstr>
      <vt:lpstr>Tidy Data: Not all tables are created equal</vt:lpstr>
      <vt:lpstr>PowerPoint Presentation</vt:lpstr>
      <vt:lpstr>Popular Open Source Options</vt:lpstr>
      <vt:lpstr>PowerPoint Presentation</vt:lpstr>
      <vt:lpstr>Commercial Vendors</vt:lpstr>
      <vt:lpstr>Hands on Data Wrangling</vt:lpstr>
      <vt:lpstr>Trifacta Wrangler</vt:lpstr>
      <vt:lpstr>Google’s Open Refine</vt:lpstr>
      <vt:lpstr>Why should you care?</vt:lpstr>
      <vt:lpstr>Questions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2010-05-03T20:57:59Z</dcterms:created>
  <dcterms:modified xsi:type="dcterms:W3CDTF">2023-12-26T17:14:24Z</dcterms:modified>
</cp:coreProperties>
</file>